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3168" r:id="rId2"/>
    <p:sldId id="3178" r:id="rId3"/>
    <p:sldId id="3179" r:id="rId4"/>
    <p:sldId id="281" r:id="rId5"/>
    <p:sldId id="268" r:id="rId6"/>
    <p:sldId id="3181" r:id="rId7"/>
    <p:sldId id="3182" r:id="rId8"/>
    <p:sldId id="3183" r:id="rId9"/>
    <p:sldId id="3184" r:id="rId10"/>
    <p:sldId id="3185" r:id="rId11"/>
    <p:sldId id="3186" r:id="rId12"/>
    <p:sldId id="3187" r:id="rId13"/>
    <p:sldId id="3198" r:id="rId14"/>
    <p:sldId id="260" r:id="rId15"/>
    <p:sldId id="3188" r:id="rId16"/>
    <p:sldId id="3189" r:id="rId17"/>
    <p:sldId id="3190" r:id="rId18"/>
    <p:sldId id="3191" r:id="rId19"/>
    <p:sldId id="3192" r:id="rId20"/>
    <p:sldId id="3193" r:id="rId21"/>
    <p:sldId id="3194" r:id="rId22"/>
    <p:sldId id="3195" r:id="rId23"/>
    <p:sldId id="3196" r:id="rId24"/>
    <p:sldId id="3197" r:id="rId25"/>
    <p:sldId id="3199" r:id="rId26"/>
    <p:sldId id="3201" r:id="rId27"/>
    <p:sldId id="3202" r:id="rId28"/>
    <p:sldId id="3200" r:id="rId29"/>
    <p:sldId id="3203" r:id="rId30"/>
    <p:sldId id="3204" r:id="rId31"/>
    <p:sldId id="270" r:id="rId32"/>
    <p:sldId id="3205" r:id="rId33"/>
    <p:sldId id="3206" r:id="rId34"/>
    <p:sldId id="3207" r:id="rId35"/>
    <p:sldId id="3208" r:id="rId36"/>
    <p:sldId id="3209" r:id="rId37"/>
    <p:sldId id="285" r:id="rId38"/>
    <p:sldId id="3180" r:id="rId39"/>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550">
          <p15:clr>
            <a:srgbClr val="A4A3A4"/>
          </p15:clr>
        </p15:guide>
        <p15:guide id="4" pos="688">
          <p15:clr>
            <a:srgbClr val="A4A3A4"/>
          </p15:clr>
        </p15:guide>
        <p15:guide id="5" pos="70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3E3B"/>
    <a:srgbClr val="000000"/>
    <a:srgbClr val="C03727"/>
    <a:srgbClr val="C0EBF2"/>
    <a:srgbClr val="F1C4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9" autoAdjust="0"/>
    <p:restoredTop sz="96238" autoAdjust="0"/>
  </p:normalViewPr>
  <p:slideViewPr>
    <p:cSldViewPr snapToGrid="0" showGuides="1">
      <p:cViewPr varScale="1">
        <p:scale>
          <a:sx n="72" d="100"/>
          <a:sy n="72" d="100"/>
        </p:scale>
        <p:origin x="160" y="48"/>
      </p:cViewPr>
      <p:guideLst>
        <p:guide orient="horz" pos="2160"/>
        <p:guide pos="3840"/>
        <p:guide orient="horz" pos="550"/>
        <p:guide pos="688"/>
        <p:guide pos="70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rPr>
              <a:t>2024/10/8</a:t>
            </a:fld>
            <a:endParaRPr lang="zh-CN" altLang="en-US">
              <a:latin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rPr>
              <a:t>‹#›</a:t>
            </a:fld>
            <a:endParaRPr lang="zh-CN" altLang="en-US">
              <a:latin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F4F39D6B-3B0B-46FE-B8BE-0F0A56ED4D23}"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F051B22D-B9B7-460C-AFF5-E4A2A2B766A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Click="0" advTm="0">
        <p:fade/>
      </p:transition>
    </mc:Choice>
    <mc:Fallback xmlns="">
      <p:transition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标题和竖排文字">
    <p:spTree>
      <p:nvGrpSpPr>
        <p:cNvPr id="1" name=""/>
        <p:cNvGrpSpPr/>
        <p:nvPr/>
      </p:nvGrpSpPr>
      <p:grpSpPr>
        <a:xfrm>
          <a:off x="0" y="0"/>
          <a:ext cx="0" cy="0"/>
          <a:chOff x="0" y="0"/>
          <a:chExt cx="0" cy="0"/>
        </a:xfrm>
      </p:grpSpPr>
      <p:pic>
        <p:nvPicPr>
          <p:cNvPr id="5" name="图片 4" descr="黑暗中的蒸汽火车&#10;&#10;低可信度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7269" y="3335476"/>
            <a:ext cx="5464350" cy="2478223"/>
          </a:xfrm>
          <a:prstGeom prst="rect">
            <a:avLst/>
          </a:prstGeom>
        </p:spPr>
      </p:pic>
      <p:sp>
        <p:nvSpPr>
          <p:cNvPr id="6" name="矩形: 圆角 5"/>
          <p:cNvSpPr/>
          <p:nvPr userDrawn="1"/>
        </p:nvSpPr>
        <p:spPr>
          <a:xfrm>
            <a:off x="1141186" y="977900"/>
            <a:ext cx="9909629" cy="5511800"/>
          </a:xfrm>
          <a:prstGeom prst="roundRect">
            <a:avLst>
              <a:gd name="adj" fmla="val 4225"/>
            </a:avLst>
          </a:prstGeom>
          <a:gradFill>
            <a:gsLst>
              <a:gs pos="0">
                <a:schemeClr val="bg1">
                  <a:alpha val="23000"/>
                </a:schemeClr>
              </a:gs>
              <a:gs pos="66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4300945" y="1472585"/>
            <a:ext cx="3590110" cy="900000"/>
            <a:chOff x="4300945" y="1472585"/>
            <a:chExt cx="3590110" cy="900000"/>
          </a:xfrm>
        </p:grpSpPr>
        <p:cxnSp>
          <p:nvCxnSpPr>
            <p:cNvPr id="7" name="直接连接符 6"/>
            <p:cNvCxnSpPr/>
            <p:nvPr userDrawn="1"/>
          </p:nvCxnSpPr>
          <p:spPr>
            <a:xfrm>
              <a:off x="5200945" y="1915886"/>
              <a:ext cx="1790110"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4300945" y="1472585"/>
              <a:ext cx="3590110" cy="900000"/>
              <a:chOff x="4483100" y="1472585"/>
              <a:chExt cx="3590110" cy="900000"/>
            </a:xfrm>
          </p:grpSpPr>
          <p:sp>
            <p:nvSpPr>
              <p:cNvPr id="9" name="矩形: 圆角 8"/>
              <p:cNvSpPr/>
              <p:nvPr/>
            </p:nvSpPr>
            <p:spPr>
              <a:xfrm>
                <a:off x="4483100" y="1472585"/>
                <a:ext cx="900000" cy="900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828155" y="1472585"/>
                <a:ext cx="900000" cy="900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7173210" y="1472585"/>
                <a:ext cx="900000" cy="900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0" y="-16597"/>
            <a:ext cx="7053943" cy="1527275"/>
          </a:xfrm>
          <a:prstGeom prst="rect">
            <a:avLst/>
          </a:prstGeom>
        </p:spPr>
      </p:pic>
      <p:pic>
        <p:nvPicPr>
          <p:cNvPr id="17" name="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0" y="1142999"/>
            <a:ext cx="12191999" cy="57150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Click="0" advTm="0">
        <p:fade/>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contrast="20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矩形 1"/>
          <p:cNvSpPr/>
          <p:nvPr userDrawn="1"/>
        </p:nvSpPr>
        <p:spPr>
          <a:xfrm>
            <a:off x="362857" y="371475"/>
            <a:ext cx="11466286" cy="611505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userDrawn="1"/>
        </p:nvSpPr>
        <p:spPr>
          <a:xfrm>
            <a:off x="457200" y="544199"/>
            <a:ext cx="5668939"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13.png"/><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image" Target="../media/image4.png"/><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3.png"/><Relationship Id="rId2" Type="http://schemas.openxmlformats.org/officeDocument/2006/relationships/audio" Target="../media/media1.mp3"/><Relationship Id="rId16" Type="http://schemas.openxmlformats.org/officeDocument/2006/relationships/image" Target="../media/image7.png"/><Relationship Id="rId1" Type="http://schemas.microsoft.com/office/2007/relationships/media" Target="../media/media1.mp3"/><Relationship Id="rId6" Type="http://schemas.openxmlformats.org/officeDocument/2006/relationships/tags" Target="../tags/tag5.xml"/><Relationship Id="rId11" Type="http://schemas.openxmlformats.org/officeDocument/2006/relationships/slideLayout" Target="../slideLayouts/slideLayout2.xml"/><Relationship Id="rId5" Type="http://schemas.openxmlformats.org/officeDocument/2006/relationships/tags" Target="../tags/tag4.xml"/><Relationship Id="rId15" Type="http://schemas.openxmlformats.org/officeDocument/2006/relationships/image" Target="../media/image6.png"/><Relationship Id="rId10" Type="http://schemas.openxmlformats.org/officeDocument/2006/relationships/tags" Target="../tags/tag9.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4.pn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15.png"/><Relationship Id="rId4"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16.png"/><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4.png"/><Relationship Id="rId4"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9.png"/><Relationship Id="rId4"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8.png"/><Relationship Id="rId4"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0" y="8235"/>
            <a:ext cx="678628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模板 </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PPT 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免费</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模板下载</a:t>
            </a:r>
            <a:endPar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 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模板</a:t>
            </a:r>
            <a:endPar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 PPT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模板下载</a:t>
            </a:r>
            <a:endPar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 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模板免费下载</a:t>
            </a:r>
            <a:endPar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 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教程</a:t>
            </a:r>
            <a:endPar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 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素材</a:t>
            </a:r>
            <a:endPar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LFPPT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网</a:t>
            </a:r>
            <a:r>
              <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-WWW.LFPPT.COM PPT</a:t>
            </a:r>
            <a:r>
              <a:rPr kumimoji="0" lang="zh-CN" altLang="en-US"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rPr>
              <a:t>课件</a:t>
            </a:r>
            <a:endParaRPr kumimoji="0" lang="en-US" altLang="zh-CN" sz="1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prstClr val="black">
                  <a:alpha val="0"/>
                </a:prstClr>
              </a:solidFill>
              <a:effectLst>
                <a:outerShdw sx="1000" sy="1000" algn="ctr" rotWithShape="0">
                  <a:prstClr val="black"/>
                </a:outerShdw>
              </a:effectLst>
              <a:uLnTx/>
              <a:uFillTx/>
              <a:latin typeface="微软雅黑" panose="020B0503020204020204" pitchFamily="34" charset="-122"/>
              <a:ea typeface="微软雅黑" panose="020B0503020204020204" pitchFamily="34" charset="-122"/>
              <a:cs typeface="+mn-cs"/>
              <a:sym typeface="+mn-ea"/>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0" y="-16597"/>
            <a:ext cx="7053943" cy="1527275"/>
          </a:xfrm>
          <a:prstGeom prst="rect">
            <a:avLst/>
          </a:prstGeom>
        </p:spPr>
      </p:pic>
      <p:pic>
        <p:nvPicPr>
          <p:cNvPr id="6" name="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1142999"/>
            <a:ext cx="12191999" cy="5715001"/>
          </a:xfrm>
          <a:prstGeom prst="rect">
            <a:avLst/>
          </a:prstGeom>
        </p:spPr>
      </p:pic>
      <p:pic>
        <p:nvPicPr>
          <p:cNvPr id="43" name="3" descr="图片包含 游戏机, 灯, 项链, 花&#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150249" y="141178"/>
            <a:ext cx="1771649" cy="1771649"/>
          </a:xfrm>
          <a:prstGeom prst="rect">
            <a:avLst/>
          </a:prstGeom>
        </p:spPr>
      </p:pic>
      <p:sp>
        <p:nvSpPr>
          <p:cNvPr id="7" name="4"/>
          <p:cNvSpPr txBox="1"/>
          <p:nvPr/>
        </p:nvSpPr>
        <p:spPr>
          <a:xfrm>
            <a:off x="533399" y="1252338"/>
            <a:ext cx="11125200" cy="177164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4800" dirty="0">
                <a:gradFill flip="none" rotWithShape="1">
                  <a:gsLst>
                    <a:gs pos="0">
                      <a:schemeClr val="accent1">
                        <a:lumMod val="5000"/>
                        <a:lumOff val="95000"/>
                      </a:scheme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微软雅黑" panose="020B0503020204020204" pitchFamily="34" charset="-122"/>
                <a:ea typeface="微软雅黑" panose="020B0503020204020204" pitchFamily="34" charset="-122"/>
                <a:cs typeface="+mn-ea"/>
                <a:sym typeface="+mn-lt"/>
              </a:rPr>
              <a:t>大力弘扬教育家精神 加快建设教育强国</a:t>
            </a:r>
          </a:p>
        </p:txBody>
      </p:sp>
      <p:sp>
        <p:nvSpPr>
          <p:cNvPr id="21" name="6"/>
          <p:cNvSpPr txBox="1"/>
          <p:nvPr/>
        </p:nvSpPr>
        <p:spPr>
          <a:xfrm>
            <a:off x="2734052" y="3492826"/>
            <a:ext cx="6750566" cy="338554"/>
          </a:xfrm>
          <a:prstGeom prst="rect">
            <a:avLst/>
          </a:prstGeom>
          <a:noFill/>
        </p:spPr>
        <p:txBody>
          <a:bodyPr wrap="square" rtlCol="0">
            <a:spAutoFit/>
          </a:bodyPr>
          <a:lstStyle/>
          <a:p>
            <a:pPr algn="dist"/>
            <a:r>
              <a:rPr kumimoji="1" lang="zh-CN" altLang="en-US" sz="1600" dirty="0">
                <a:latin typeface="微软雅黑" panose="020B0503020204020204" pitchFamily="34" charset="-122"/>
                <a:ea typeface="微软雅黑" panose="020B0503020204020204" pitchFamily="34" charset="-122"/>
                <a:cs typeface="+mn-ea"/>
                <a:sym typeface="+mn-lt"/>
              </a:rPr>
              <a:t>为实现第二个百年奋斗目标、实现中华民族伟大复兴的中国</a:t>
            </a:r>
            <a:r>
              <a:rPr kumimoji="1" lang="zh-CN" altLang="en-US" sz="1600">
                <a:latin typeface="微软雅黑" panose="020B0503020204020204" pitchFamily="34" charset="-122"/>
                <a:ea typeface="微软雅黑" panose="020B0503020204020204" pitchFamily="34" charset="-122"/>
                <a:cs typeface="+mn-ea"/>
                <a:sym typeface="+mn-lt"/>
              </a:rPr>
              <a:t>梦而努力奋斗</a:t>
            </a:r>
          </a:p>
        </p:txBody>
      </p:sp>
      <p:sp>
        <p:nvSpPr>
          <p:cNvPr id="38" name="矩形 37"/>
          <p:cNvSpPr/>
          <p:nvPr/>
        </p:nvSpPr>
        <p:spPr>
          <a:xfrm>
            <a:off x="4756604" y="4164838"/>
            <a:ext cx="1133644" cy="307777"/>
          </a:xfrm>
          <a:prstGeom prst="rect">
            <a:avLst/>
          </a:prstGeom>
          <a:noFill/>
        </p:spPr>
        <p:txBody>
          <a:bodyPr wrap="none" rtlCol="0">
            <a:spAutoFit/>
          </a:bodyPr>
          <a:lstStyle/>
          <a:p>
            <a:pPr algn="ctr" defTabSz="1219200"/>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汇报人：</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XX</a:t>
            </a:r>
          </a:p>
        </p:txBody>
      </p:sp>
      <p:sp>
        <p:nvSpPr>
          <p:cNvPr id="39" name="www.LFPPT.com"/>
          <p:cNvSpPr/>
          <p:nvPr/>
        </p:nvSpPr>
        <p:spPr>
          <a:xfrm>
            <a:off x="6297060" y="4164838"/>
            <a:ext cx="1303562" cy="307777"/>
          </a:xfrm>
          <a:prstGeom prst="rect">
            <a:avLst/>
          </a:prstGeom>
          <a:noFill/>
        </p:spPr>
        <p:txBody>
          <a:bodyPr wrap="none" rtlCol="0">
            <a:spAutoFit/>
          </a:bodyPr>
          <a:lstStyle/>
          <a:p>
            <a:pPr algn="ctr" defTabSz="1219200"/>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汇报时间：</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2X</a:t>
            </a:r>
          </a:p>
        </p:txBody>
      </p:sp>
      <p:pic>
        <p:nvPicPr>
          <p:cNvPr id="5"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535" y="5867399"/>
            <a:ext cx="457200" cy="457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750"/>
                                        <p:tgtEl>
                                          <p:spTgt spid="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750" fill="hold"/>
                                        <p:tgtEl>
                                          <p:spTgt spid="7"/>
                                        </p:tgtEl>
                                        <p:attrNameLst>
                                          <p:attrName>ppt_w</p:attrName>
                                        </p:attrNameLst>
                                      </p:cBhvr>
                                      <p:tavLst>
                                        <p:tav tm="0">
                                          <p:val>
                                            <p:fltVal val="0"/>
                                          </p:val>
                                        </p:tav>
                                        <p:tav tm="100000">
                                          <p:val>
                                            <p:strVal val="#ppt_w"/>
                                          </p:val>
                                        </p:tav>
                                      </p:tavLst>
                                    </p:anim>
                                    <p:anim calcmode="lin" valueType="num">
                                      <p:cBhvr>
                                        <p:cTn id="15" dur="750" fill="hold"/>
                                        <p:tgtEl>
                                          <p:spTgt spid="7"/>
                                        </p:tgtEl>
                                        <p:attrNameLst>
                                          <p:attrName>ppt_h</p:attrName>
                                        </p:attrNameLst>
                                      </p:cBhvr>
                                      <p:tavLst>
                                        <p:tav tm="0">
                                          <p:val>
                                            <p:fltVal val="0"/>
                                          </p:val>
                                        </p:tav>
                                        <p:tav tm="100000">
                                          <p:val>
                                            <p:strVal val="#ppt_h"/>
                                          </p:val>
                                        </p:tav>
                                      </p:tavLst>
                                    </p:anim>
                                    <p:animEffect transition="in" filter="fade">
                                      <p:cBhvr>
                                        <p:cTn id="16" dur="750"/>
                                        <p:tgtEl>
                                          <p:spTgt spid="7"/>
                                        </p:tgtEl>
                                      </p:cBhvr>
                                    </p:animEffect>
                                  </p:childTnLst>
                                </p:cTn>
                              </p:par>
                            </p:childTnLst>
                          </p:cTn>
                        </p:par>
                        <p:par>
                          <p:cTn id="17" fill="hold">
                            <p:stCondLst>
                              <p:cond delay="1750"/>
                            </p:stCondLst>
                            <p:childTnLst>
                              <p:par>
                                <p:cTn id="18" presetID="16" presetClass="entr" presetSubtype="21"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750"/>
                                        <p:tgtEl>
                                          <p:spTgt spid="21"/>
                                        </p:tgtEl>
                                      </p:cBhvr>
                                    </p:animEffect>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750"/>
                                        <p:tgtEl>
                                          <p:spTgt spid="43"/>
                                        </p:tgtEl>
                                      </p:cBhvr>
                                    </p:animEffect>
                                    <p:anim calcmode="lin" valueType="num">
                                      <p:cBhvr>
                                        <p:cTn id="25" dur="750" fill="hold"/>
                                        <p:tgtEl>
                                          <p:spTgt spid="43"/>
                                        </p:tgtEl>
                                        <p:attrNameLst>
                                          <p:attrName>ppt_x</p:attrName>
                                        </p:attrNameLst>
                                      </p:cBhvr>
                                      <p:tavLst>
                                        <p:tav tm="0">
                                          <p:val>
                                            <p:strVal val="#ppt_x"/>
                                          </p:val>
                                        </p:tav>
                                        <p:tav tm="100000">
                                          <p:val>
                                            <p:strVal val="#ppt_x"/>
                                          </p:val>
                                        </p:tav>
                                      </p:tavLst>
                                    </p:anim>
                                    <p:anim calcmode="lin" valueType="num">
                                      <p:cBhvr>
                                        <p:cTn id="26" dur="75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remove" display="0">
                  <p:stCondLst>
                    <p:cond delay="indefinite"/>
                  </p:stCondLst>
                  <p:endCondLst>
                    <p:cond evt="onStopAudio" delay="0">
                      <p:tgtEl>
                        <p:sldTgt/>
                      </p:tgtEl>
                    </p:cond>
                  </p:endCondLst>
                </p:cTn>
                <p:tgtEl>
                  <p:spTgt spid="5"/>
                </p:tgtEl>
              </p:cMediaNode>
            </p:audio>
          </p:childTnLst>
        </p:cTn>
      </p:par>
    </p:tnLst>
    <p:bldLst>
      <p:bldP spid="7"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5" name="3"/>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教育家精神的核心内涵</a:t>
            </a:r>
          </a:p>
        </p:txBody>
      </p:sp>
      <p:grpSp>
        <p:nvGrpSpPr>
          <p:cNvPr id="27" name="5">
            <a:extLst>
              <a:ext uri="{FF2B5EF4-FFF2-40B4-BE49-F238E27FC236}">
                <a16:creationId xmlns:a16="http://schemas.microsoft.com/office/drawing/2014/main" id="{C6A1ABCB-AA09-348E-E3CE-A3AF859F3124}"/>
              </a:ext>
            </a:extLst>
          </p:cNvPr>
          <p:cNvGrpSpPr/>
          <p:nvPr/>
        </p:nvGrpSpPr>
        <p:grpSpPr>
          <a:xfrm>
            <a:off x="4581914" y="544199"/>
            <a:ext cx="1494326" cy="485723"/>
            <a:chOff x="5178058" y="4075982"/>
            <a:chExt cx="1864381" cy="606007"/>
          </a:xfrm>
          <a:solidFill>
            <a:schemeClr val="bg1"/>
          </a:solidFill>
        </p:grpSpPr>
        <p:sp>
          <p:nvSpPr>
            <p:cNvPr id="28" name="五角星 2">
              <a:extLst>
                <a:ext uri="{FF2B5EF4-FFF2-40B4-BE49-F238E27FC236}">
                  <a16:creationId xmlns:a16="http://schemas.microsoft.com/office/drawing/2014/main" id="{A2D0C0ED-8931-9A21-62A8-7AAD37F17337}"/>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五角星 17">
              <a:extLst>
                <a:ext uri="{FF2B5EF4-FFF2-40B4-BE49-F238E27FC236}">
                  <a16:creationId xmlns:a16="http://schemas.microsoft.com/office/drawing/2014/main" id="{FB66989D-BA71-1A39-EF05-5D27D529561C}"/>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五角星 18">
              <a:extLst>
                <a:ext uri="{FF2B5EF4-FFF2-40B4-BE49-F238E27FC236}">
                  <a16:creationId xmlns:a16="http://schemas.microsoft.com/office/drawing/2014/main" id="{77C1678A-C3D9-D707-1D02-C271B043F6E5}"/>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1">
            <a:extLst>
              <a:ext uri="{FF2B5EF4-FFF2-40B4-BE49-F238E27FC236}">
                <a16:creationId xmlns:a16="http://schemas.microsoft.com/office/drawing/2014/main" id="{2DEEE86C-EA1F-4E3C-5C4B-8FA15D8D9365}"/>
              </a:ext>
            </a:extLst>
          </p:cNvPr>
          <p:cNvSpPr/>
          <p:nvPr/>
        </p:nvSpPr>
        <p:spPr>
          <a:xfrm>
            <a:off x="690914" y="2274133"/>
            <a:ext cx="7599039" cy="3782446"/>
          </a:xfrm>
          <a:prstGeom prst="rect">
            <a:avLst/>
          </a:prstGeom>
        </p:spPr>
        <p:txBody>
          <a:bodyPr wrap="square">
            <a:spAutoFit/>
          </a:bodyPr>
          <a:lstStyle/>
          <a:p>
            <a:pPr>
              <a:lnSpc>
                <a:spcPct val="150000"/>
              </a:lnSpc>
            </a:pPr>
            <a:r>
              <a:rPr lang="zh-CN" altLang="en-US" dirty="0"/>
              <a:t>    乐教爱生、甘于奉献的仁爱之心。习近平总书记指出：“教育是一门‘仁而爱人’的事业，爱是教育的灵魂，没有爱就没有教育。”好老师应该是仁师。爱心是学生打开知识之门、启迪心智的开始，爱心能够滋润浇开学生美丽的心灵之花。广大教师要具备乐教爱生、甘于奉献的仁爱之心，继承发扬老一辈教育工作者“捧着一颗心来，不带半根草去”的精神，以赤诚之心、奉献之心、仁爱之心投身教育事业，用纯粹无私的爱守护每一名学生的成长。要在严爱相济的前提下晓之以理、动之以情，用理解的态度对待学生、用自己的言行感化学生、用科学的方法帮助学生，让学生全面发展，让优秀人才不断涌现。。</a:t>
            </a:r>
            <a:endParaRPr lang="zh-CN" altLang="en-US" dirty="0">
              <a:cs typeface="+mn-ea"/>
              <a:sym typeface="+mn-lt"/>
            </a:endParaRPr>
          </a:p>
        </p:txBody>
      </p:sp>
      <p:sp>
        <p:nvSpPr>
          <p:cNvPr id="41" name="2">
            <a:extLst>
              <a:ext uri="{FF2B5EF4-FFF2-40B4-BE49-F238E27FC236}">
                <a16:creationId xmlns:a16="http://schemas.microsoft.com/office/drawing/2014/main" id="{DD2E00C1-A98E-C957-5D85-31B255AD7A9B}"/>
              </a:ext>
            </a:extLst>
          </p:cNvPr>
          <p:cNvSpPr txBox="1"/>
          <p:nvPr/>
        </p:nvSpPr>
        <p:spPr>
          <a:xfrm>
            <a:off x="4642400" y="1166882"/>
            <a:ext cx="2967477" cy="905889"/>
          </a:xfrm>
          <a:prstGeom prst="rect">
            <a:avLst/>
          </a:prstGeom>
          <a:noFill/>
        </p:spPr>
        <p:txBody>
          <a:bodyPr wrap="square" rtlCol="0">
            <a:spAutoFit/>
          </a:bodyPr>
          <a:lstStyle/>
          <a:p>
            <a:pPr algn="ctr">
              <a:lnSpc>
                <a:spcPct val="150000"/>
              </a:lnSpc>
            </a:pPr>
            <a:r>
              <a:rPr lang="zh-CN" altLang="en-US" sz="4000" b="1" dirty="0">
                <a:solidFill>
                  <a:srgbClr val="FF0000"/>
                </a:solidFill>
                <a:cs typeface="+mn-ea"/>
                <a:sym typeface="+mn-lt"/>
              </a:rPr>
              <a:t>仁爱之心</a:t>
            </a:r>
          </a:p>
        </p:txBody>
      </p:sp>
      <p:pic>
        <p:nvPicPr>
          <p:cNvPr id="6" name="5">
            <a:extLst>
              <a:ext uri="{FF2B5EF4-FFF2-40B4-BE49-F238E27FC236}">
                <a16:creationId xmlns:a16="http://schemas.microsoft.com/office/drawing/2014/main" id="{35B7A389-071A-FC00-B39D-71C2932D614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778553" y="1887587"/>
            <a:ext cx="4080209" cy="3224116"/>
          </a:xfrm>
          <a:prstGeom prst="rect">
            <a:avLst/>
          </a:prstGeom>
        </p:spPr>
      </p:pic>
    </p:spTree>
    <p:extLst>
      <p:ext uri="{BB962C8B-B14F-4D97-AF65-F5344CB8AC3E}">
        <p14:creationId xmlns:p14="http://schemas.microsoft.com/office/powerpoint/2010/main" val="3972467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5" name="3"/>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教育家精神的核心内涵</a:t>
            </a:r>
          </a:p>
        </p:txBody>
      </p:sp>
      <p:grpSp>
        <p:nvGrpSpPr>
          <p:cNvPr id="27" name="5">
            <a:extLst>
              <a:ext uri="{FF2B5EF4-FFF2-40B4-BE49-F238E27FC236}">
                <a16:creationId xmlns:a16="http://schemas.microsoft.com/office/drawing/2014/main" id="{C6A1ABCB-AA09-348E-E3CE-A3AF859F3124}"/>
              </a:ext>
            </a:extLst>
          </p:cNvPr>
          <p:cNvGrpSpPr/>
          <p:nvPr/>
        </p:nvGrpSpPr>
        <p:grpSpPr>
          <a:xfrm>
            <a:off x="4581914" y="544199"/>
            <a:ext cx="1494326" cy="485723"/>
            <a:chOff x="5178058" y="4075982"/>
            <a:chExt cx="1864381" cy="606007"/>
          </a:xfrm>
          <a:solidFill>
            <a:schemeClr val="bg1"/>
          </a:solidFill>
        </p:grpSpPr>
        <p:sp>
          <p:nvSpPr>
            <p:cNvPr id="28" name="五角星 2">
              <a:extLst>
                <a:ext uri="{FF2B5EF4-FFF2-40B4-BE49-F238E27FC236}">
                  <a16:creationId xmlns:a16="http://schemas.microsoft.com/office/drawing/2014/main" id="{A2D0C0ED-8931-9A21-62A8-7AAD37F17337}"/>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五角星 17">
              <a:extLst>
                <a:ext uri="{FF2B5EF4-FFF2-40B4-BE49-F238E27FC236}">
                  <a16:creationId xmlns:a16="http://schemas.microsoft.com/office/drawing/2014/main" id="{FB66989D-BA71-1A39-EF05-5D27D529561C}"/>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五角星 18">
              <a:extLst>
                <a:ext uri="{FF2B5EF4-FFF2-40B4-BE49-F238E27FC236}">
                  <a16:creationId xmlns:a16="http://schemas.microsoft.com/office/drawing/2014/main" id="{77C1678A-C3D9-D707-1D02-C271B043F6E5}"/>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1">
            <a:extLst>
              <a:ext uri="{FF2B5EF4-FFF2-40B4-BE49-F238E27FC236}">
                <a16:creationId xmlns:a16="http://schemas.microsoft.com/office/drawing/2014/main" id="{2DEEE86C-EA1F-4E3C-5C4B-8FA15D8D9365}"/>
              </a:ext>
            </a:extLst>
          </p:cNvPr>
          <p:cNvSpPr/>
          <p:nvPr/>
        </p:nvSpPr>
        <p:spPr>
          <a:xfrm>
            <a:off x="690914" y="2274133"/>
            <a:ext cx="7599039" cy="3366947"/>
          </a:xfrm>
          <a:prstGeom prst="rect">
            <a:avLst/>
          </a:prstGeom>
        </p:spPr>
        <p:txBody>
          <a:bodyPr wrap="square">
            <a:spAutoFit/>
          </a:bodyPr>
          <a:lstStyle/>
          <a:p>
            <a:pPr>
              <a:lnSpc>
                <a:spcPct val="150000"/>
              </a:lnSpc>
            </a:pPr>
            <a:r>
              <a:rPr lang="zh-CN" altLang="en-US" dirty="0"/>
              <a:t>　胸怀天下、以文化人的弘道追求。习近平总书记指出：“新时代中国青年，要有家国情怀，也要有人类关怀，发扬中华文化崇尚的四海一家、天下为公精神，为实现中华民族伟大复兴而奋斗，为推动共建‘一带一路’、推动构建人类命运共同体而努力。”这是对新时代中国青年的重要要求，也是对担负立德树人重要职责的广大教师的重要要求。广大教师要永葆胸怀天下、以文化人的弘道追求，涵养家国天下的深厚情怀，教育引导广大学生把爱国情、强国志、报国行融入坚持和发展中国特色社会主义事业的奋斗之中，并确立为人类和平与发展贡献智慧和力量的远大志向。</a:t>
            </a:r>
            <a:endParaRPr lang="zh-CN" altLang="en-US" dirty="0">
              <a:cs typeface="+mn-ea"/>
              <a:sym typeface="+mn-lt"/>
            </a:endParaRPr>
          </a:p>
        </p:txBody>
      </p:sp>
      <p:sp>
        <p:nvSpPr>
          <p:cNvPr id="41" name="2">
            <a:extLst>
              <a:ext uri="{FF2B5EF4-FFF2-40B4-BE49-F238E27FC236}">
                <a16:creationId xmlns:a16="http://schemas.microsoft.com/office/drawing/2014/main" id="{DD2E00C1-A98E-C957-5D85-31B255AD7A9B}"/>
              </a:ext>
            </a:extLst>
          </p:cNvPr>
          <p:cNvSpPr txBox="1"/>
          <p:nvPr/>
        </p:nvSpPr>
        <p:spPr>
          <a:xfrm>
            <a:off x="4642400" y="1166882"/>
            <a:ext cx="2967477" cy="905889"/>
          </a:xfrm>
          <a:prstGeom prst="rect">
            <a:avLst/>
          </a:prstGeom>
          <a:noFill/>
        </p:spPr>
        <p:txBody>
          <a:bodyPr wrap="square" rtlCol="0">
            <a:spAutoFit/>
          </a:bodyPr>
          <a:lstStyle/>
          <a:p>
            <a:pPr algn="ctr">
              <a:lnSpc>
                <a:spcPct val="150000"/>
              </a:lnSpc>
            </a:pPr>
            <a:r>
              <a:rPr lang="zh-CN" altLang="en-US" sz="4000" b="1" dirty="0">
                <a:solidFill>
                  <a:srgbClr val="FF0000"/>
                </a:solidFill>
                <a:cs typeface="+mn-ea"/>
                <a:sym typeface="+mn-lt"/>
              </a:rPr>
              <a:t>弘道追求</a:t>
            </a:r>
          </a:p>
        </p:txBody>
      </p:sp>
      <p:pic>
        <p:nvPicPr>
          <p:cNvPr id="6" name="7" descr="卡通人物&#10;&#10;低可信度描述已自动生成">
            <a:extLst>
              <a:ext uri="{FF2B5EF4-FFF2-40B4-BE49-F238E27FC236}">
                <a16:creationId xmlns:a16="http://schemas.microsoft.com/office/drawing/2014/main" id="{E173C4B2-094A-71B8-D361-3DDD90ACC0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7478" y="1715666"/>
            <a:ext cx="4194522" cy="4194522"/>
          </a:xfrm>
          <a:prstGeom prst="rect">
            <a:avLst/>
          </a:prstGeom>
        </p:spPr>
      </p:pic>
    </p:spTree>
    <p:extLst>
      <p:ext uri="{BB962C8B-B14F-4D97-AF65-F5344CB8AC3E}">
        <p14:creationId xmlns:p14="http://schemas.microsoft.com/office/powerpoint/2010/main" val="812619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p:cNvSpPr txBox="1"/>
          <p:nvPr/>
        </p:nvSpPr>
        <p:spPr>
          <a:xfrm>
            <a:off x="4300944" y="996669"/>
            <a:ext cx="3590111" cy="1458861"/>
          </a:xfrm>
          <a:prstGeom prst="rect">
            <a:avLst/>
          </a:prstGeom>
        </p:spPr>
        <p:txBody>
          <a:bodyPr vert="horz" lIns="91440" tIns="45720" rIns="91440" bIns="45720" rtlCol="0" anchor="b">
            <a:noAutofit/>
          </a:bodyPr>
          <a:lstStyle>
            <a:lvl1pPr algn="ctr">
              <a:lnSpc>
                <a:spcPct val="90000"/>
              </a:lnSpc>
              <a:spcBef>
                <a:spcPct val="0"/>
              </a:spcBef>
              <a:buNone/>
              <a:defRPr sz="9600">
                <a:gradFill flip="none" rotWithShape="1">
                  <a:gsLst>
                    <a:gs pos="0">
                      <a:schemeClr val="accent1">
                        <a:lumMod val="5000"/>
                        <a:lumOff val="95000"/>
                      </a:scheme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HYShangWeiShouShuJ" charset="-122"/>
                <a:ea typeface="HYShangWeiShouShuJ" charset="-122"/>
                <a:cs typeface="HYShangWeiShouShuJ" charset="-122"/>
              </a:defRPr>
            </a:lvl1pPr>
          </a:lstStyle>
          <a:p>
            <a:pPr algn="dist"/>
            <a:r>
              <a:rPr lang="zh-CN" altLang="en-US" sz="6000" dirty="0">
                <a:solidFill>
                  <a:schemeClr val="bg1"/>
                </a:solidFill>
                <a:latin typeface="微软雅黑" panose="020B0503020204020204" pitchFamily="34" charset="-122"/>
                <a:ea typeface="微软雅黑" panose="020B0503020204020204" pitchFamily="34" charset="-122"/>
                <a:cs typeface="+mn-ea"/>
                <a:sym typeface="+mn-lt"/>
              </a:rPr>
              <a:t>第二章</a:t>
            </a:r>
          </a:p>
        </p:txBody>
      </p:sp>
      <p:sp>
        <p:nvSpPr>
          <p:cNvPr id="27" name="2"/>
          <p:cNvSpPr txBox="1"/>
          <p:nvPr/>
        </p:nvSpPr>
        <p:spPr>
          <a:xfrm>
            <a:off x="838200" y="2106613"/>
            <a:ext cx="10515600" cy="1979612"/>
          </a:xfr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8000" dirty="0">
                <a:gradFill flip="none" rotWithShape="1">
                  <a:gsLst>
                    <a:gs pos="0">
                      <a:schemeClr val="accent1">
                        <a:lumMod val="5000"/>
                        <a:lumOff val="95000"/>
                      </a:scheme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微软雅黑" panose="020B0503020204020204" pitchFamily="34" charset="-122"/>
                <a:ea typeface="微软雅黑" panose="020B0503020204020204" pitchFamily="34" charset="-122"/>
                <a:cs typeface="+mn-ea"/>
                <a:sym typeface="+mn-lt"/>
              </a:rPr>
              <a:t>教育家精神的当代价值</a:t>
            </a:r>
          </a:p>
        </p:txBody>
      </p:sp>
      <p:grpSp>
        <p:nvGrpSpPr>
          <p:cNvPr id="28" name="3"/>
          <p:cNvGrpSpPr/>
          <p:nvPr/>
        </p:nvGrpSpPr>
        <p:grpSpPr>
          <a:xfrm>
            <a:off x="2652905" y="4075982"/>
            <a:ext cx="6886190" cy="606007"/>
            <a:chOff x="2399944" y="4300112"/>
            <a:chExt cx="6886190" cy="606007"/>
          </a:xfrm>
        </p:grpSpPr>
        <p:sp>
          <p:nvSpPr>
            <p:cNvPr id="29" name="五角星 2"/>
            <p:cNvSpPr/>
            <p:nvPr/>
          </p:nvSpPr>
          <p:spPr>
            <a:xfrm>
              <a:off x="5554284" y="4300112"/>
              <a:ext cx="606007" cy="606007"/>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www.LFPPT.com"/>
            <p:cNvSpPr/>
            <p:nvPr/>
          </p:nvSpPr>
          <p:spPr>
            <a:xfrm>
              <a:off x="4925097" y="4375414"/>
              <a:ext cx="455403" cy="455403"/>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www.LFPPT.com"/>
            <p:cNvSpPr/>
            <p:nvPr/>
          </p:nvSpPr>
          <p:spPr>
            <a:xfrm>
              <a:off x="6334075" y="4375414"/>
              <a:ext cx="455403" cy="455403"/>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 name="直线连接符 19"/>
            <p:cNvCxnSpPr/>
            <p:nvPr/>
          </p:nvCxnSpPr>
          <p:spPr>
            <a:xfrm>
              <a:off x="2399944" y="4713604"/>
              <a:ext cx="2201552"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直线连接符 23"/>
            <p:cNvCxnSpPr/>
            <p:nvPr/>
          </p:nvCxnSpPr>
          <p:spPr>
            <a:xfrm flipH="1" flipV="1">
              <a:off x="7026473" y="4663822"/>
              <a:ext cx="2259661"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6385314"/>
      </p:ext>
    </p:extLst>
  </p:cSld>
  <p:clrMapOvr>
    <a:masterClrMapping/>
  </p:clrMapOvr>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
          <p:cNvGrpSpPr/>
          <p:nvPr/>
        </p:nvGrpSpPr>
        <p:grpSpPr>
          <a:xfrm>
            <a:off x="1086139" y="1897616"/>
            <a:ext cx="7374280" cy="3657593"/>
            <a:chOff x="1086139" y="1897616"/>
            <a:chExt cx="7374280" cy="3657593"/>
          </a:xfrm>
        </p:grpSpPr>
        <p:sp>
          <p:nvSpPr>
            <p:cNvPr id="15" name="school-lockers_90798"/>
            <p:cNvSpPr>
              <a:spLocks noChangeAspect="1"/>
            </p:cNvSpPr>
            <p:nvPr/>
          </p:nvSpPr>
          <p:spPr bwMode="auto">
            <a:xfrm>
              <a:off x="1811967" y="4945524"/>
              <a:ext cx="519190" cy="609685"/>
            </a:xfrm>
            <a:custGeom>
              <a:avLst/>
              <a:gdLst>
                <a:gd name="connsiteX0" fmla="*/ 376396 w 516186"/>
                <a:gd name="connsiteY0" fmla="*/ 289177 h 606157"/>
                <a:gd name="connsiteX1" fmla="*/ 396225 w 516186"/>
                <a:gd name="connsiteY1" fmla="*/ 289177 h 606157"/>
                <a:gd name="connsiteX2" fmla="*/ 396225 w 516186"/>
                <a:gd name="connsiteY2" fmla="*/ 310064 h 606157"/>
                <a:gd name="connsiteX3" fmla="*/ 376396 w 516186"/>
                <a:gd name="connsiteY3" fmla="*/ 310064 h 606157"/>
                <a:gd name="connsiteX4" fmla="*/ 210849 w 516186"/>
                <a:gd name="connsiteY4" fmla="*/ 289177 h 606157"/>
                <a:gd name="connsiteX5" fmla="*/ 230748 w 516186"/>
                <a:gd name="connsiteY5" fmla="*/ 289177 h 606157"/>
                <a:gd name="connsiteX6" fmla="*/ 230748 w 516186"/>
                <a:gd name="connsiteY6" fmla="*/ 310064 h 606157"/>
                <a:gd name="connsiteX7" fmla="*/ 210849 w 516186"/>
                <a:gd name="connsiteY7" fmla="*/ 310064 h 606157"/>
                <a:gd name="connsiteX8" fmla="*/ 45374 w 516186"/>
                <a:gd name="connsiteY8" fmla="*/ 289177 h 606157"/>
                <a:gd name="connsiteX9" fmla="*/ 65273 w 516186"/>
                <a:gd name="connsiteY9" fmla="*/ 289177 h 606157"/>
                <a:gd name="connsiteX10" fmla="*/ 65273 w 516186"/>
                <a:gd name="connsiteY10" fmla="*/ 310064 h 606157"/>
                <a:gd name="connsiteX11" fmla="*/ 45374 w 516186"/>
                <a:gd name="connsiteY11" fmla="*/ 310064 h 606157"/>
                <a:gd name="connsiteX12" fmla="*/ 386275 w 516186"/>
                <a:gd name="connsiteY12" fmla="*/ 146635 h 606157"/>
                <a:gd name="connsiteX13" fmla="*/ 460863 w 516186"/>
                <a:gd name="connsiteY13" fmla="*/ 146635 h 606157"/>
                <a:gd name="connsiteX14" fmla="*/ 460863 w 516186"/>
                <a:gd name="connsiteY14" fmla="*/ 166464 h 606157"/>
                <a:gd name="connsiteX15" fmla="*/ 386275 w 516186"/>
                <a:gd name="connsiteY15" fmla="*/ 166464 h 606157"/>
                <a:gd name="connsiteX16" fmla="*/ 220799 w 516186"/>
                <a:gd name="connsiteY16" fmla="*/ 146635 h 606157"/>
                <a:gd name="connsiteX17" fmla="*/ 295387 w 516186"/>
                <a:gd name="connsiteY17" fmla="*/ 146635 h 606157"/>
                <a:gd name="connsiteX18" fmla="*/ 295387 w 516186"/>
                <a:gd name="connsiteY18" fmla="*/ 166464 h 606157"/>
                <a:gd name="connsiteX19" fmla="*/ 220799 w 516186"/>
                <a:gd name="connsiteY19" fmla="*/ 166464 h 606157"/>
                <a:gd name="connsiteX20" fmla="*/ 55323 w 516186"/>
                <a:gd name="connsiteY20" fmla="*/ 146635 h 606157"/>
                <a:gd name="connsiteX21" fmla="*/ 129981 w 516186"/>
                <a:gd name="connsiteY21" fmla="*/ 146635 h 606157"/>
                <a:gd name="connsiteX22" fmla="*/ 129981 w 516186"/>
                <a:gd name="connsiteY22" fmla="*/ 166464 h 606157"/>
                <a:gd name="connsiteX23" fmla="*/ 55323 w 516186"/>
                <a:gd name="connsiteY23" fmla="*/ 166464 h 606157"/>
                <a:gd name="connsiteX24" fmla="*/ 386275 w 516186"/>
                <a:gd name="connsiteY24" fmla="*/ 110505 h 606157"/>
                <a:gd name="connsiteX25" fmla="*/ 460863 w 516186"/>
                <a:gd name="connsiteY25" fmla="*/ 110505 h 606157"/>
                <a:gd name="connsiteX26" fmla="*/ 460863 w 516186"/>
                <a:gd name="connsiteY26" fmla="*/ 130334 h 606157"/>
                <a:gd name="connsiteX27" fmla="*/ 386275 w 516186"/>
                <a:gd name="connsiteY27" fmla="*/ 130334 h 606157"/>
                <a:gd name="connsiteX28" fmla="*/ 220799 w 516186"/>
                <a:gd name="connsiteY28" fmla="*/ 110505 h 606157"/>
                <a:gd name="connsiteX29" fmla="*/ 295387 w 516186"/>
                <a:gd name="connsiteY29" fmla="*/ 110505 h 606157"/>
                <a:gd name="connsiteX30" fmla="*/ 295387 w 516186"/>
                <a:gd name="connsiteY30" fmla="*/ 130334 h 606157"/>
                <a:gd name="connsiteX31" fmla="*/ 220799 w 516186"/>
                <a:gd name="connsiteY31" fmla="*/ 130334 h 606157"/>
                <a:gd name="connsiteX32" fmla="*/ 55323 w 516186"/>
                <a:gd name="connsiteY32" fmla="*/ 110505 h 606157"/>
                <a:gd name="connsiteX33" fmla="*/ 129981 w 516186"/>
                <a:gd name="connsiteY33" fmla="*/ 110505 h 606157"/>
                <a:gd name="connsiteX34" fmla="*/ 129981 w 516186"/>
                <a:gd name="connsiteY34" fmla="*/ 130334 h 606157"/>
                <a:gd name="connsiteX35" fmla="*/ 55323 w 516186"/>
                <a:gd name="connsiteY35" fmla="*/ 130334 h 606157"/>
                <a:gd name="connsiteX36" fmla="*/ 386275 w 516186"/>
                <a:gd name="connsiteY36" fmla="*/ 74447 h 606157"/>
                <a:gd name="connsiteX37" fmla="*/ 460863 w 516186"/>
                <a:gd name="connsiteY37" fmla="*/ 74447 h 606157"/>
                <a:gd name="connsiteX38" fmla="*/ 460863 w 516186"/>
                <a:gd name="connsiteY38" fmla="*/ 94276 h 606157"/>
                <a:gd name="connsiteX39" fmla="*/ 386275 w 516186"/>
                <a:gd name="connsiteY39" fmla="*/ 94276 h 606157"/>
                <a:gd name="connsiteX40" fmla="*/ 220799 w 516186"/>
                <a:gd name="connsiteY40" fmla="*/ 74447 h 606157"/>
                <a:gd name="connsiteX41" fmla="*/ 295387 w 516186"/>
                <a:gd name="connsiteY41" fmla="*/ 74447 h 606157"/>
                <a:gd name="connsiteX42" fmla="*/ 295387 w 516186"/>
                <a:gd name="connsiteY42" fmla="*/ 94276 h 606157"/>
                <a:gd name="connsiteX43" fmla="*/ 220799 w 516186"/>
                <a:gd name="connsiteY43" fmla="*/ 94276 h 606157"/>
                <a:gd name="connsiteX44" fmla="*/ 55323 w 516186"/>
                <a:gd name="connsiteY44" fmla="*/ 74447 h 606157"/>
                <a:gd name="connsiteX45" fmla="*/ 129981 w 516186"/>
                <a:gd name="connsiteY45" fmla="*/ 74447 h 606157"/>
                <a:gd name="connsiteX46" fmla="*/ 129981 w 516186"/>
                <a:gd name="connsiteY46" fmla="*/ 94276 h 606157"/>
                <a:gd name="connsiteX47" fmla="*/ 55323 w 516186"/>
                <a:gd name="connsiteY47" fmla="*/ 94276 h 606157"/>
                <a:gd name="connsiteX48" fmla="*/ 350776 w 516186"/>
                <a:gd name="connsiteY48" fmla="*/ 19825 h 606157"/>
                <a:gd name="connsiteX49" fmla="*/ 350776 w 516186"/>
                <a:gd name="connsiteY49" fmla="*/ 586332 h 606157"/>
                <a:gd name="connsiteX50" fmla="*/ 496329 w 516186"/>
                <a:gd name="connsiteY50" fmla="*/ 586332 h 606157"/>
                <a:gd name="connsiteX51" fmla="*/ 496329 w 516186"/>
                <a:gd name="connsiteY51" fmla="*/ 19825 h 606157"/>
                <a:gd name="connsiteX52" fmla="*/ 185267 w 516186"/>
                <a:gd name="connsiteY52" fmla="*/ 19825 h 606157"/>
                <a:gd name="connsiteX53" fmla="*/ 185267 w 516186"/>
                <a:gd name="connsiteY53" fmla="*/ 586332 h 606157"/>
                <a:gd name="connsiteX54" fmla="*/ 330919 w 516186"/>
                <a:gd name="connsiteY54" fmla="*/ 586332 h 606157"/>
                <a:gd name="connsiteX55" fmla="*/ 330919 w 516186"/>
                <a:gd name="connsiteY55" fmla="*/ 19825 h 606157"/>
                <a:gd name="connsiteX56" fmla="*/ 19857 w 516186"/>
                <a:gd name="connsiteY56" fmla="*/ 19825 h 606157"/>
                <a:gd name="connsiteX57" fmla="*/ 19857 w 516186"/>
                <a:gd name="connsiteY57" fmla="*/ 586332 h 606157"/>
                <a:gd name="connsiteX58" fmla="*/ 165410 w 516186"/>
                <a:gd name="connsiteY58" fmla="*/ 586332 h 606157"/>
                <a:gd name="connsiteX59" fmla="*/ 165410 w 516186"/>
                <a:gd name="connsiteY59" fmla="*/ 19825 h 606157"/>
                <a:gd name="connsiteX60" fmla="*/ 0 w 516186"/>
                <a:gd name="connsiteY60" fmla="*/ 0 h 606157"/>
                <a:gd name="connsiteX61" fmla="*/ 516186 w 516186"/>
                <a:gd name="connsiteY61" fmla="*/ 0 h 606157"/>
                <a:gd name="connsiteX62" fmla="*/ 516186 w 516186"/>
                <a:gd name="connsiteY62" fmla="*/ 606157 h 606157"/>
                <a:gd name="connsiteX63" fmla="*/ 0 w 516186"/>
                <a:gd name="connsiteY63" fmla="*/ 606157 h 60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6186" h="606157">
                  <a:moveTo>
                    <a:pt x="376396" y="289177"/>
                  </a:moveTo>
                  <a:lnTo>
                    <a:pt x="396225" y="289177"/>
                  </a:lnTo>
                  <a:lnTo>
                    <a:pt x="396225" y="310064"/>
                  </a:lnTo>
                  <a:lnTo>
                    <a:pt x="376396" y="310064"/>
                  </a:lnTo>
                  <a:close/>
                  <a:moveTo>
                    <a:pt x="210849" y="289177"/>
                  </a:moveTo>
                  <a:lnTo>
                    <a:pt x="230748" y="289177"/>
                  </a:lnTo>
                  <a:lnTo>
                    <a:pt x="230748" y="310064"/>
                  </a:lnTo>
                  <a:lnTo>
                    <a:pt x="210849" y="310064"/>
                  </a:lnTo>
                  <a:close/>
                  <a:moveTo>
                    <a:pt x="45374" y="289177"/>
                  </a:moveTo>
                  <a:lnTo>
                    <a:pt x="65273" y="289177"/>
                  </a:lnTo>
                  <a:lnTo>
                    <a:pt x="65273" y="310064"/>
                  </a:lnTo>
                  <a:lnTo>
                    <a:pt x="45374" y="310064"/>
                  </a:lnTo>
                  <a:close/>
                  <a:moveTo>
                    <a:pt x="386275" y="146635"/>
                  </a:moveTo>
                  <a:lnTo>
                    <a:pt x="460863" y="146635"/>
                  </a:lnTo>
                  <a:lnTo>
                    <a:pt x="460863" y="166464"/>
                  </a:lnTo>
                  <a:lnTo>
                    <a:pt x="386275" y="166464"/>
                  </a:lnTo>
                  <a:close/>
                  <a:moveTo>
                    <a:pt x="220799" y="146635"/>
                  </a:moveTo>
                  <a:lnTo>
                    <a:pt x="295387" y="146635"/>
                  </a:lnTo>
                  <a:lnTo>
                    <a:pt x="295387" y="166464"/>
                  </a:lnTo>
                  <a:lnTo>
                    <a:pt x="220799" y="166464"/>
                  </a:lnTo>
                  <a:close/>
                  <a:moveTo>
                    <a:pt x="55323" y="146635"/>
                  </a:moveTo>
                  <a:lnTo>
                    <a:pt x="129981" y="146635"/>
                  </a:lnTo>
                  <a:lnTo>
                    <a:pt x="129981" y="166464"/>
                  </a:lnTo>
                  <a:lnTo>
                    <a:pt x="55323" y="166464"/>
                  </a:lnTo>
                  <a:close/>
                  <a:moveTo>
                    <a:pt x="386275" y="110505"/>
                  </a:moveTo>
                  <a:lnTo>
                    <a:pt x="460863" y="110505"/>
                  </a:lnTo>
                  <a:lnTo>
                    <a:pt x="460863" y="130334"/>
                  </a:lnTo>
                  <a:lnTo>
                    <a:pt x="386275" y="130334"/>
                  </a:lnTo>
                  <a:close/>
                  <a:moveTo>
                    <a:pt x="220799" y="110505"/>
                  </a:moveTo>
                  <a:lnTo>
                    <a:pt x="295387" y="110505"/>
                  </a:lnTo>
                  <a:lnTo>
                    <a:pt x="295387" y="130334"/>
                  </a:lnTo>
                  <a:lnTo>
                    <a:pt x="220799" y="130334"/>
                  </a:lnTo>
                  <a:close/>
                  <a:moveTo>
                    <a:pt x="55323" y="110505"/>
                  </a:moveTo>
                  <a:lnTo>
                    <a:pt x="129981" y="110505"/>
                  </a:lnTo>
                  <a:lnTo>
                    <a:pt x="129981" y="130334"/>
                  </a:lnTo>
                  <a:lnTo>
                    <a:pt x="55323" y="130334"/>
                  </a:lnTo>
                  <a:close/>
                  <a:moveTo>
                    <a:pt x="386275" y="74447"/>
                  </a:moveTo>
                  <a:lnTo>
                    <a:pt x="460863" y="74447"/>
                  </a:lnTo>
                  <a:lnTo>
                    <a:pt x="460863" y="94276"/>
                  </a:lnTo>
                  <a:lnTo>
                    <a:pt x="386275" y="94276"/>
                  </a:lnTo>
                  <a:close/>
                  <a:moveTo>
                    <a:pt x="220799" y="74447"/>
                  </a:moveTo>
                  <a:lnTo>
                    <a:pt x="295387" y="74447"/>
                  </a:lnTo>
                  <a:lnTo>
                    <a:pt x="295387" y="94276"/>
                  </a:lnTo>
                  <a:lnTo>
                    <a:pt x="220799" y="94276"/>
                  </a:lnTo>
                  <a:close/>
                  <a:moveTo>
                    <a:pt x="55323" y="74447"/>
                  </a:moveTo>
                  <a:lnTo>
                    <a:pt x="129981" y="74447"/>
                  </a:lnTo>
                  <a:lnTo>
                    <a:pt x="129981" y="94276"/>
                  </a:lnTo>
                  <a:lnTo>
                    <a:pt x="55323" y="94276"/>
                  </a:lnTo>
                  <a:close/>
                  <a:moveTo>
                    <a:pt x="350776" y="19825"/>
                  </a:moveTo>
                  <a:lnTo>
                    <a:pt x="350776" y="586332"/>
                  </a:lnTo>
                  <a:lnTo>
                    <a:pt x="496329" y="586332"/>
                  </a:lnTo>
                  <a:lnTo>
                    <a:pt x="496329" y="19825"/>
                  </a:lnTo>
                  <a:close/>
                  <a:moveTo>
                    <a:pt x="185267" y="19825"/>
                  </a:moveTo>
                  <a:lnTo>
                    <a:pt x="185267" y="586332"/>
                  </a:lnTo>
                  <a:lnTo>
                    <a:pt x="330919" y="586332"/>
                  </a:lnTo>
                  <a:lnTo>
                    <a:pt x="330919" y="19825"/>
                  </a:lnTo>
                  <a:close/>
                  <a:moveTo>
                    <a:pt x="19857" y="19825"/>
                  </a:moveTo>
                  <a:lnTo>
                    <a:pt x="19857" y="586332"/>
                  </a:lnTo>
                  <a:lnTo>
                    <a:pt x="165410" y="586332"/>
                  </a:lnTo>
                  <a:lnTo>
                    <a:pt x="165410" y="19825"/>
                  </a:lnTo>
                  <a:close/>
                  <a:moveTo>
                    <a:pt x="0" y="0"/>
                  </a:moveTo>
                  <a:lnTo>
                    <a:pt x="516186" y="0"/>
                  </a:lnTo>
                  <a:lnTo>
                    <a:pt x="516186" y="606157"/>
                  </a:lnTo>
                  <a:lnTo>
                    <a:pt x="0" y="606157"/>
                  </a:lnTo>
                  <a:close/>
                </a:path>
              </a:pathLst>
            </a:custGeom>
            <a:solidFill>
              <a:schemeClr val="bg1"/>
            </a:solidFill>
            <a:ln>
              <a:noFill/>
            </a:ln>
          </p:spPr>
          <p:txBody>
            <a:bodyPr/>
            <a:lstStyle/>
            <a:p>
              <a:endParaRPr lang="zh-CN" altLang="en-US">
                <a:cs typeface="+mn-ea"/>
                <a:sym typeface="+mn-lt"/>
              </a:endParaRPr>
            </a:p>
          </p:txBody>
        </p:sp>
        <p:grpSp>
          <p:nvGrpSpPr>
            <p:cNvPr id="18" name="组合 66"/>
            <p:cNvGrpSpPr/>
            <p:nvPr/>
          </p:nvGrpSpPr>
          <p:grpSpPr>
            <a:xfrm>
              <a:off x="1108372" y="3399216"/>
              <a:ext cx="7352046" cy="972085"/>
              <a:chOff x="7483986" y="3505571"/>
              <a:chExt cx="13194292" cy="972085"/>
            </a:xfrm>
          </p:grpSpPr>
          <p:sp>
            <p:nvSpPr>
              <p:cNvPr id="19" name="矩形 18"/>
              <p:cNvSpPr/>
              <p:nvPr/>
            </p:nvSpPr>
            <p:spPr>
              <a:xfrm>
                <a:off x="7483986" y="4019197"/>
                <a:ext cx="13194292" cy="45845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dirty="0">
                    <a:cs typeface="+mn-ea"/>
                    <a:sym typeface="+mn-lt"/>
                  </a:rPr>
                  <a:t>4.</a:t>
                </a:r>
                <a:r>
                  <a:rPr lang="zh-CN" altLang="en-US" dirty="0">
                    <a:cs typeface="+mn-ea"/>
                    <a:sym typeface="+mn-lt"/>
                  </a:rPr>
                  <a:t>传承和创新中华优秀传统文化，激发新时代教师群体的民族文化自觉</a:t>
                </a:r>
              </a:p>
            </p:txBody>
          </p:sp>
          <p:sp>
            <p:nvSpPr>
              <p:cNvPr id="20" name="矩形 19"/>
              <p:cNvSpPr/>
              <p:nvPr/>
            </p:nvSpPr>
            <p:spPr>
              <a:xfrm>
                <a:off x="7483986" y="3505571"/>
                <a:ext cx="13194292" cy="396134"/>
              </a:xfrm>
              <a:prstGeom prst="rect">
                <a:avLst/>
              </a:prstGeom>
              <a:solidFill>
                <a:schemeClr val="accent1"/>
              </a:solidFill>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b="1" dirty="0">
                    <a:solidFill>
                      <a:schemeClr val="bg1"/>
                    </a:solidFill>
                    <a:cs typeface="+mn-ea"/>
                    <a:sym typeface="+mn-lt"/>
                  </a:rPr>
                  <a:t>3.</a:t>
                </a:r>
                <a:r>
                  <a:rPr lang="zh-CN" altLang="en-US" b="1" dirty="0">
                    <a:solidFill>
                      <a:schemeClr val="bg1"/>
                    </a:solidFill>
                    <a:cs typeface="+mn-ea"/>
                    <a:sym typeface="+mn-lt"/>
                  </a:rPr>
                  <a:t>凝练教师群体的典型精神标识，丰富和拓展中国共产党人精神谱系</a:t>
                </a:r>
              </a:p>
            </p:txBody>
          </p:sp>
        </p:grpSp>
        <p:grpSp>
          <p:nvGrpSpPr>
            <p:cNvPr id="21" name="组合 72"/>
            <p:cNvGrpSpPr/>
            <p:nvPr/>
          </p:nvGrpSpPr>
          <p:grpSpPr>
            <a:xfrm>
              <a:off x="1086139" y="1897616"/>
              <a:ext cx="7374280" cy="1323511"/>
              <a:chOff x="7444086" y="3433235"/>
              <a:chExt cx="13234194" cy="1323511"/>
            </a:xfrm>
          </p:grpSpPr>
          <p:sp>
            <p:nvSpPr>
              <p:cNvPr id="22" name="矩形 21"/>
              <p:cNvSpPr/>
              <p:nvPr/>
            </p:nvSpPr>
            <p:spPr>
              <a:xfrm>
                <a:off x="7444086" y="3882789"/>
                <a:ext cx="13194292" cy="873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dirty="0">
                    <a:cs typeface="+mn-ea"/>
                    <a:sym typeface="+mn-lt"/>
                  </a:rPr>
                  <a:t>2.</a:t>
                </a:r>
                <a:r>
                  <a:rPr lang="zh-CN" altLang="en-US" dirty="0">
                    <a:cs typeface="+mn-ea"/>
                    <a:sym typeface="+mn-lt"/>
                  </a:rPr>
                  <a:t>回应建设高质量教育体系、建设教育强国、办好人民满意的教育对教师队伍建设提出的更高要求</a:t>
                </a:r>
              </a:p>
            </p:txBody>
          </p:sp>
          <p:sp>
            <p:nvSpPr>
              <p:cNvPr id="23" name="矩形 22"/>
              <p:cNvSpPr/>
              <p:nvPr/>
            </p:nvSpPr>
            <p:spPr>
              <a:xfrm>
                <a:off x="7483986" y="3433235"/>
                <a:ext cx="13194294" cy="396134"/>
              </a:xfrm>
              <a:prstGeom prst="rect">
                <a:avLst/>
              </a:prstGeom>
              <a:solidFill>
                <a:schemeClr val="accent1"/>
              </a:solidFill>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b="1" dirty="0">
                    <a:solidFill>
                      <a:schemeClr val="bg1"/>
                    </a:solidFill>
                    <a:cs typeface="+mn-ea"/>
                    <a:sym typeface="+mn-lt"/>
                  </a:rPr>
                  <a:t>1.</a:t>
                </a:r>
                <a:r>
                  <a:rPr lang="zh-CN" altLang="en-US" b="1" dirty="0">
                    <a:solidFill>
                      <a:schemeClr val="bg1"/>
                    </a:solidFill>
                    <a:cs typeface="+mn-ea"/>
                    <a:sym typeface="+mn-lt"/>
                  </a:rPr>
                  <a:t>建立广大教师的共同价值追求，树立教师队伍建设形而上的精神目标</a:t>
                </a:r>
              </a:p>
            </p:txBody>
          </p:sp>
        </p:grpSp>
        <p:grpSp>
          <p:nvGrpSpPr>
            <p:cNvPr id="24" name="组合 75"/>
            <p:cNvGrpSpPr/>
            <p:nvPr/>
          </p:nvGrpSpPr>
          <p:grpSpPr>
            <a:xfrm>
              <a:off x="1108372" y="4549390"/>
              <a:ext cx="7250536" cy="918332"/>
              <a:chOff x="7483986" y="3226929"/>
              <a:chExt cx="13012118" cy="918332"/>
            </a:xfrm>
          </p:grpSpPr>
          <p:sp>
            <p:nvSpPr>
              <p:cNvPr id="25" name="矩形 24"/>
              <p:cNvSpPr/>
              <p:nvPr/>
            </p:nvSpPr>
            <p:spPr>
              <a:xfrm>
                <a:off x="7483988" y="3766183"/>
                <a:ext cx="8951006" cy="37907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sz="1600" dirty="0">
                  <a:solidFill>
                    <a:schemeClr val="tx1">
                      <a:lumMod val="65000"/>
                      <a:lumOff val="35000"/>
                    </a:schemeClr>
                  </a:solidFill>
                  <a:cs typeface="+mn-ea"/>
                  <a:sym typeface="+mn-lt"/>
                </a:endParaRPr>
              </a:p>
            </p:txBody>
          </p:sp>
          <p:sp>
            <p:nvSpPr>
              <p:cNvPr id="26" name="矩形 25"/>
              <p:cNvSpPr/>
              <p:nvPr/>
            </p:nvSpPr>
            <p:spPr>
              <a:xfrm>
                <a:off x="7483986" y="3226929"/>
                <a:ext cx="13012118" cy="396134"/>
              </a:xfrm>
              <a:prstGeom prst="rect">
                <a:avLst/>
              </a:prstGeom>
              <a:solidFill>
                <a:schemeClr val="accent1"/>
              </a:solidFill>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b="1" dirty="0">
                    <a:solidFill>
                      <a:schemeClr val="bg1"/>
                    </a:solidFill>
                    <a:cs typeface="+mn-ea"/>
                    <a:sym typeface="+mn-lt"/>
                  </a:rPr>
                  <a:t>5.</a:t>
                </a:r>
                <a:r>
                  <a:rPr lang="zh-CN" altLang="en-US" b="1" dirty="0">
                    <a:solidFill>
                      <a:schemeClr val="bg1"/>
                    </a:solidFill>
                    <a:cs typeface="+mn-ea"/>
                    <a:sym typeface="+mn-lt"/>
                  </a:rPr>
                  <a:t>形成中国教育学知识体系，助力中国特色哲学社会科学的构建</a:t>
                </a:r>
              </a:p>
            </p:txBody>
          </p:sp>
        </p:grpSp>
      </p:grpSp>
      <p:grpSp>
        <p:nvGrpSpPr>
          <p:cNvPr id="4" name="2"/>
          <p:cNvGrpSpPr/>
          <p:nvPr/>
        </p:nvGrpSpPr>
        <p:grpSpPr>
          <a:xfrm>
            <a:off x="8113797" y="1636760"/>
            <a:ext cx="3613606" cy="3613606"/>
            <a:chOff x="6919805" y="1897616"/>
            <a:chExt cx="4792489" cy="4792489"/>
          </a:xfrm>
        </p:grpSpPr>
        <p:pic>
          <p:nvPicPr>
            <p:cNvPr id="3" name="图片 2" descr="形状, 圆圈&#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9805" y="1897616"/>
              <a:ext cx="4792489" cy="4792489"/>
            </a:xfrm>
            <a:prstGeom prst="rect">
              <a:avLst/>
            </a:prstGeom>
          </p:spPr>
        </p:pic>
        <p:grpSp>
          <p:nvGrpSpPr>
            <p:cNvPr id="30" name="组合 45"/>
            <p:cNvGrpSpPr/>
            <p:nvPr/>
          </p:nvGrpSpPr>
          <p:grpSpPr>
            <a:xfrm>
              <a:off x="7404079" y="3213403"/>
              <a:ext cx="2962405" cy="908682"/>
              <a:chOff x="7483986" y="3275244"/>
              <a:chExt cx="5316457" cy="908682"/>
            </a:xfrm>
          </p:grpSpPr>
          <p:sp>
            <p:nvSpPr>
              <p:cNvPr id="31" name="矩形 30"/>
              <p:cNvSpPr/>
              <p:nvPr/>
            </p:nvSpPr>
            <p:spPr>
              <a:xfrm>
                <a:off x="7483986" y="3766183"/>
                <a:ext cx="3617724" cy="417743"/>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600" dirty="0">
                  <a:solidFill>
                    <a:schemeClr val="accent1"/>
                  </a:solidFill>
                  <a:cs typeface="+mn-ea"/>
                  <a:sym typeface="+mn-lt"/>
                </a:endParaRPr>
              </a:p>
            </p:txBody>
          </p:sp>
          <p:sp>
            <p:nvSpPr>
              <p:cNvPr id="32" name="矩形 31"/>
              <p:cNvSpPr/>
              <p:nvPr/>
            </p:nvSpPr>
            <p:spPr>
              <a:xfrm>
                <a:off x="7483988" y="3275244"/>
                <a:ext cx="5316455"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2400" b="1" dirty="0">
                  <a:solidFill>
                    <a:schemeClr val="accent1"/>
                  </a:solidFill>
                  <a:cs typeface="+mn-ea"/>
                  <a:sym typeface="+mn-lt"/>
                </a:endParaRPr>
              </a:p>
            </p:txBody>
          </p:sp>
        </p:grpSp>
      </p:grpSp>
      <p:sp>
        <p:nvSpPr>
          <p:cNvPr id="34" name="3"/>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4"/>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36" name="5"/>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endParaRPr lang="en-US" altLang="zh-CN" sz="2400" b="1" dirty="0">
              <a:solidFill>
                <a:schemeClr val="bg1"/>
              </a:solidFill>
              <a:cs typeface="+mn-ea"/>
              <a:sym typeface="+mn-lt"/>
            </a:endParaRPr>
          </a:p>
        </p:txBody>
      </p:sp>
      <p:sp>
        <p:nvSpPr>
          <p:cNvPr id="5" name="2">
            <a:extLst>
              <a:ext uri="{FF2B5EF4-FFF2-40B4-BE49-F238E27FC236}">
                <a16:creationId xmlns:a16="http://schemas.microsoft.com/office/drawing/2014/main" id="{57825CEC-4907-92DD-B62D-D6E100F236BC}"/>
              </a:ext>
            </a:extLst>
          </p:cNvPr>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4">
            <a:extLst>
              <a:ext uri="{FF2B5EF4-FFF2-40B4-BE49-F238E27FC236}">
                <a16:creationId xmlns:a16="http://schemas.microsoft.com/office/drawing/2014/main" id="{75FDD252-A249-89E7-A64C-85A5F9E710C6}"/>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7" name="5">
            <a:extLst>
              <a:ext uri="{FF2B5EF4-FFF2-40B4-BE49-F238E27FC236}">
                <a16:creationId xmlns:a16="http://schemas.microsoft.com/office/drawing/2014/main" id="{658B82B9-CEEF-E4C7-0E7E-78CB7C3D1736}"/>
              </a:ext>
            </a:extLst>
          </p:cNvPr>
          <p:cNvGrpSpPr/>
          <p:nvPr/>
        </p:nvGrpSpPr>
        <p:grpSpPr>
          <a:xfrm>
            <a:off x="4601674" y="582371"/>
            <a:ext cx="1494326" cy="485723"/>
            <a:chOff x="5178058" y="4075982"/>
            <a:chExt cx="1864381" cy="606007"/>
          </a:xfrm>
          <a:solidFill>
            <a:schemeClr val="bg1"/>
          </a:solidFill>
        </p:grpSpPr>
        <p:sp>
          <p:nvSpPr>
            <p:cNvPr id="8" name="五角星 2">
              <a:extLst>
                <a:ext uri="{FF2B5EF4-FFF2-40B4-BE49-F238E27FC236}">
                  <a16:creationId xmlns:a16="http://schemas.microsoft.com/office/drawing/2014/main" id="{21D9E622-18FF-5995-AE10-4098C42B7E8A}"/>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五角星 17">
              <a:extLst>
                <a:ext uri="{FF2B5EF4-FFF2-40B4-BE49-F238E27FC236}">
                  <a16:creationId xmlns:a16="http://schemas.microsoft.com/office/drawing/2014/main" id="{7197B218-D60B-0687-9E2C-5C92F2D70B28}"/>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五角星 18">
              <a:extLst>
                <a:ext uri="{FF2B5EF4-FFF2-40B4-BE49-F238E27FC236}">
                  <a16:creationId xmlns:a16="http://schemas.microsoft.com/office/drawing/2014/main" id="{C98805B8-C238-701F-274C-7F15D0CD555B}"/>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文本框 10">
            <a:extLst>
              <a:ext uri="{FF2B5EF4-FFF2-40B4-BE49-F238E27FC236}">
                <a16:creationId xmlns:a16="http://schemas.microsoft.com/office/drawing/2014/main" id="{A815099F-3B7A-B947-96DF-F0AC4B1495C8}"/>
              </a:ext>
            </a:extLst>
          </p:cNvPr>
          <p:cNvSpPr txBox="1"/>
          <p:nvPr/>
        </p:nvSpPr>
        <p:spPr>
          <a:xfrm>
            <a:off x="9330707" y="2673032"/>
            <a:ext cx="1336436" cy="1323439"/>
          </a:xfrm>
          <a:prstGeom prst="rect">
            <a:avLst/>
          </a:prstGeom>
          <a:noFill/>
        </p:spPr>
        <p:txBody>
          <a:bodyPr wrap="square" rtlCol="0">
            <a:spAutoFit/>
          </a:bodyPr>
          <a:lstStyle/>
          <a:p>
            <a:r>
              <a:rPr lang="zh-CN" altLang="en-US" sz="4000" b="1" dirty="0">
                <a:solidFill>
                  <a:srgbClr val="FF0000"/>
                </a:solidFill>
              </a:rPr>
              <a:t>当代价值</a:t>
            </a:r>
          </a:p>
        </p:txBody>
      </p:sp>
    </p:spTree>
    <p:extLst>
      <p:ext uri="{BB962C8B-B14F-4D97-AF65-F5344CB8AC3E}">
        <p14:creationId xmlns:p14="http://schemas.microsoft.com/office/powerpoint/2010/main" val="3927241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8" name="4"/>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6" name="5"/>
          <p:cNvGrpSpPr/>
          <p:nvPr/>
        </p:nvGrpSpPr>
        <p:grpSpPr>
          <a:xfrm>
            <a:off x="4601674" y="582371"/>
            <a:ext cx="1494326" cy="485723"/>
            <a:chOff x="5178058" y="4075982"/>
            <a:chExt cx="1864381" cy="606007"/>
          </a:xfrm>
          <a:solidFill>
            <a:schemeClr val="bg1"/>
          </a:solidFill>
        </p:grpSpPr>
        <p:sp>
          <p:nvSpPr>
            <p:cNvPr id="13" name="五角星 2"/>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五角星 17"/>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8"/>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4">
            <a:extLst>
              <a:ext uri="{FF2B5EF4-FFF2-40B4-BE49-F238E27FC236}">
                <a16:creationId xmlns:a16="http://schemas.microsoft.com/office/drawing/2014/main" id="{7A153DC1-C7FD-97D3-B250-2F70FD044B2D}"/>
              </a:ext>
            </a:extLst>
          </p:cNvPr>
          <p:cNvSpPr/>
          <p:nvPr/>
        </p:nvSpPr>
        <p:spPr>
          <a:xfrm>
            <a:off x="4256650" y="1305415"/>
            <a:ext cx="3738978" cy="77759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sz="1600" b="1" dirty="0">
                <a:solidFill>
                  <a:schemeClr val="bg1"/>
                </a:solidFill>
                <a:cs typeface="+mn-ea"/>
                <a:sym typeface="+mn-lt"/>
              </a:rPr>
              <a:t>建立广大教师的共同价值追求</a:t>
            </a:r>
            <a:endParaRPr lang="en-US" altLang="zh-CN" sz="1600" b="1" dirty="0">
              <a:solidFill>
                <a:schemeClr val="bg1"/>
              </a:solidFill>
              <a:cs typeface="+mn-ea"/>
              <a:sym typeface="+mn-lt"/>
            </a:endParaRPr>
          </a:p>
          <a:p>
            <a:pPr algn="ctr">
              <a:lnSpc>
                <a:spcPct val="150000"/>
              </a:lnSpc>
            </a:pPr>
            <a:r>
              <a:rPr lang="zh-CN" altLang="en-US" sz="1600" b="1" dirty="0">
                <a:solidFill>
                  <a:schemeClr val="bg1"/>
                </a:solidFill>
                <a:cs typeface="+mn-ea"/>
                <a:sym typeface="+mn-lt"/>
              </a:rPr>
              <a:t>树立教师队伍建设形而上的精神目标</a:t>
            </a:r>
            <a:endParaRPr lang="en-US" altLang="zh-CN" sz="1600" b="1" dirty="0">
              <a:solidFill>
                <a:schemeClr val="bg1"/>
              </a:solidFill>
              <a:cs typeface="+mn-ea"/>
              <a:sym typeface="+mn-lt"/>
            </a:endParaRPr>
          </a:p>
        </p:txBody>
      </p:sp>
      <p:sp>
        <p:nvSpPr>
          <p:cNvPr id="29" name="5">
            <a:extLst>
              <a:ext uri="{FF2B5EF4-FFF2-40B4-BE49-F238E27FC236}">
                <a16:creationId xmlns:a16="http://schemas.microsoft.com/office/drawing/2014/main" id="{14AC43E3-63F5-59C3-B212-142ACC32452B}"/>
              </a:ext>
            </a:extLst>
          </p:cNvPr>
          <p:cNvSpPr/>
          <p:nvPr/>
        </p:nvSpPr>
        <p:spPr bwMode="auto">
          <a:xfrm>
            <a:off x="4748760" y="2046439"/>
            <a:ext cx="6678897" cy="159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endParaRPr lang="zh-CN" altLang="en-US" sz="1600" dirty="0">
              <a:cs typeface="+mn-ea"/>
              <a:sym typeface="+mn-lt"/>
            </a:endParaRPr>
          </a:p>
        </p:txBody>
      </p:sp>
      <p:pic>
        <p:nvPicPr>
          <p:cNvPr id="30" name="6">
            <a:extLst>
              <a:ext uri="{FF2B5EF4-FFF2-40B4-BE49-F238E27FC236}">
                <a16:creationId xmlns:a16="http://schemas.microsoft.com/office/drawing/2014/main" id="{6BE62E87-8D45-2459-A6EE-3EF14B84A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72200" y="4499428"/>
            <a:ext cx="10740265" cy="2001985"/>
          </a:xfrm>
          <a:prstGeom prst="rect">
            <a:avLst/>
          </a:prstGeom>
        </p:spPr>
      </p:pic>
      <p:sp>
        <p:nvSpPr>
          <p:cNvPr id="32" name="文本框 31">
            <a:extLst>
              <a:ext uri="{FF2B5EF4-FFF2-40B4-BE49-F238E27FC236}">
                <a16:creationId xmlns:a16="http://schemas.microsoft.com/office/drawing/2014/main" id="{A155B0F1-87E4-805B-AB9F-819372065C8C}"/>
              </a:ext>
            </a:extLst>
          </p:cNvPr>
          <p:cNvSpPr txBox="1"/>
          <p:nvPr/>
        </p:nvSpPr>
        <p:spPr>
          <a:xfrm>
            <a:off x="1863396" y="2248633"/>
            <a:ext cx="8465205" cy="2031325"/>
          </a:xfrm>
          <a:prstGeom prst="rect">
            <a:avLst/>
          </a:prstGeom>
          <a:noFill/>
        </p:spPr>
        <p:txBody>
          <a:bodyPr wrap="square">
            <a:spAutoFit/>
          </a:bodyPr>
          <a:lstStyle/>
          <a:p>
            <a:r>
              <a:rPr lang="zh-CN" altLang="en-US" b="0" i="0" dirty="0">
                <a:effectLst/>
                <a:latin typeface="PingFang SC"/>
              </a:rPr>
              <a:t>党的十八大以来，党中央、国务院把教师队伍建设作为推进教育事业发展的基础工作，出台了一系列改革政策，基本形成了科学规范、系统完备、有效管用的教师队伍建设制度体系。目前，在思想政治素质和职业道德、待遇保障、教师教育、管理改革等各个方面进行了较为明确的制度设计，采取了较为有效的保障举措，形成了较为健全的体制机制，教师队伍建设取得了历史性成就。在建设教育强国的整体部署下，我国将“打造新时代高质量教师队伍”作为战略目标，必然需要在深化现有制度层面建设的基础上，加强文化层面的建设。</a:t>
            </a:r>
            <a:endParaRPr lang="zh-CN" altLang="en-US" dirty="0"/>
          </a:p>
        </p:txBody>
      </p:sp>
      <p:sp>
        <p:nvSpPr>
          <p:cNvPr id="33" name="1">
            <a:extLst>
              <a:ext uri="{FF2B5EF4-FFF2-40B4-BE49-F238E27FC236}">
                <a16:creationId xmlns:a16="http://schemas.microsoft.com/office/drawing/2014/main" id="{BCB3791F-650C-9224-0AA2-95C2E35D2BCA}"/>
              </a:ext>
            </a:extLst>
          </p:cNvPr>
          <p:cNvSpPr/>
          <p:nvPr/>
        </p:nvSpPr>
        <p:spPr>
          <a:xfrm>
            <a:off x="1301308" y="2138218"/>
            <a:ext cx="9589384" cy="2258103"/>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allOve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nodePh="1">
                                  <p:stCondLst>
                                    <p:cond delay="0"/>
                                  </p:stCondLst>
                                  <p:endCondLst>
                                    <p:cond evt="begin" delay="0">
                                      <p:tn val="10"/>
                                    </p:cond>
                                  </p:end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500"/>
                                        <p:tgtEl>
                                          <p:spTgt spid="29"/>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p:cNvSpPr/>
          <p:nvPr/>
        </p:nvSpPr>
        <p:spPr>
          <a:xfrm>
            <a:off x="1117086" y="2138218"/>
            <a:ext cx="10018105" cy="2733386"/>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4"/>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3" name="7"/>
          <p:cNvSpPr/>
          <p:nvPr/>
        </p:nvSpPr>
        <p:spPr>
          <a:xfrm>
            <a:off x="1582211" y="2420699"/>
            <a:ext cx="9087854" cy="2831544"/>
          </a:xfrm>
          <a:prstGeom prst="rect">
            <a:avLst/>
          </a:prstGeom>
        </p:spPr>
        <p:txBody>
          <a:bodyPr wrap="square">
            <a:spAutoFit/>
          </a:bodyPr>
          <a:lstStyle/>
          <a:p>
            <a:r>
              <a:rPr lang="en-US" altLang="zh-CN" dirty="0"/>
              <a:t>2022</a:t>
            </a:r>
            <a:r>
              <a:rPr lang="zh-CN" altLang="en-US" dirty="0"/>
              <a:t>年，我国共有专任教师</a:t>
            </a:r>
            <a:r>
              <a:rPr lang="en-US" altLang="zh-CN" dirty="0"/>
              <a:t>1880.36</a:t>
            </a:r>
            <a:r>
              <a:rPr lang="zh-CN" altLang="en-US" dirty="0"/>
              <a:t>万人，这支规模宏大的教师队伍是事业单位中最大的群体。从组织管理的角度来说，</a:t>
            </a:r>
            <a:r>
              <a:rPr lang="zh-CN" altLang="en-US" b="1" dirty="0"/>
              <a:t>群体文化体系的建立有助于全体成员形成凝聚力和向心力，保障个体成长和整体发展的统一</a:t>
            </a:r>
            <a:r>
              <a:rPr lang="zh-CN" altLang="en-US" dirty="0"/>
              <a:t>。一般而言，群体文化可以分为物质层、行为层、制度层和精神层，其中精神文化是最核心和内在的层面，包括群体成员达成共识的价值观念、道德规范、心理素质、精神面貌、行为准则、审美观念等。</a:t>
            </a:r>
            <a:r>
              <a:rPr lang="zh-CN" altLang="en-US" b="1" dirty="0"/>
              <a:t>教育家精神的提出有助于树立教师队伍的群体价值观和完善中国特有的师道文化体系，</a:t>
            </a:r>
            <a:r>
              <a:rPr lang="zh-CN" altLang="en-US" dirty="0"/>
              <a:t>建立每一位中国教师的精神依靠和自觉追求，全方位影响教师的发展，提升教师的专业素养，促进高质量的教师队伍建设。</a:t>
            </a:r>
          </a:p>
          <a:p>
            <a:br>
              <a:rPr lang="zh-CN" altLang="en-US" dirty="0"/>
            </a:br>
            <a:endParaRPr lang="zh-CN" altLang="en-US" sz="1600" dirty="0">
              <a:cs typeface="+mn-ea"/>
              <a:sym typeface="+mn-lt"/>
            </a:endParaRPr>
          </a:p>
        </p:txBody>
      </p:sp>
      <p:sp>
        <p:nvSpPr>
          <p:cNvPr id="14" name="9"/>
          <p:cNvSpPr txBox="1"/>
          <p:nvPr/>
        </p:nvSpPr>
        <p:spPr>
          <a:xfrm>
            <a:off x="1299685" y="4810642"/>
            <a:ext cx="7555606" cy="441601"/>
          </a:xfrm>
          <a:prstGeom prst="rect">
            <a:avLst/>
          </a:prstGeom>
          <a:noFill/>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endParaRPr lang="zh-CN" altLang="en-US" sz="1600" b="1" dirty="0">
              <a:solidFill>
                <a:schemeClr val="bg1"/>
              </a:solidFill>
              <a:cs typeface="+mn-ea"/>
              <a:sym typeface="+mn-lt"/>
            </a:endParaRPr>
          </a:p>
        </p:txBody>
      </p:sp>
      <p:sp>
        <p:nvSpPr>
          <p:cNvPr id="11" name="2">
            <a:extLst>
              <a:ext uri="{FF2B5EF4-FFF2-40B4-BE49-F238E27FC236}">
                <a16:creationId xmlns:a16="http://schemas.microsoft.com/office/drawing/2014/main" id="{4F28FD99-09A8-3FC4-170E-BFDA7C317C8F}"/>
              </a:ext>
            </a:extLst>
          </p:cNvPr>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3">
            <a:extLst>
              <a:ext uri="{FF2B5EF4-FFF2-40B4-BE49-F238E27FC236}">
                <a16:creationId xmlns:a16="http://schemas.microsoft.com/office/drawing/2014/main" id="{4FB139EA-8F33-7521-1528-A1F436EE3D60}"/>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13" name="4">
            <a:extLst>
              <a:ext uri="{FF2B5EF4-FFF2-40B4-BE49-F238E27FC236}">
                <a16:creationId xmlns:a16="http://schemas.microsoft.com/office/drawing/2014/main" id="{3A3DA7B7-E67C-1CEB-F758-0DE465A2F6A9}"/>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5" name="5">
            <a:extLst>
              <a:ext uri="{FF2B5EF4-FFF2-40B4-BE49-F238E27FC236}">
                <a16:creationId xmlns:a16="http://schemas.microsoft.com/office/drawing/2014/main" id="{50DBD14E-3A96-118A-B259-17C4B0F67D99}"/>
              </a:ext>
            </a:extLst>
          </p:cNvPr>
          <p:cNvGrpSpPr/>
          <p:nvPr/>
        </p:nvGrpSpPr>
        <p:grpSpPr>
          <a:xfrm>
            <a:off x="4601674" y="582371"/>
            <a:ext cx="1494326" cy="485723"/>
            <a:chOff x="5178058" y="4075982"/>
            <a:chExt cx="1864381" cy="606007"/>
          </a:xfrm>
          <a:solidFill>
            <a:schemeClr val="bg1"/>
          </a:solidFill>
        </p:grpSpPr>
        <p:sp>
          <p:nvSpPr>
            <p:cNvPr id="16" name="五角星 2">
              <a:extLst>
                <a:ext uri="{FF2B5EF4-FFF2-40B4-BE49-F238E27FC236}">
                  <a16:creationId xmlns:a16="http://schemas.microsoft.com/office/drawing/2014/main" id="{8B66092C-9B47-58D1-1627-10B6ABA4EEFC}"/>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7">
              <a:extLst>
                <a:ext uri="{FF2B5EF4-FFF2-40B4-BE49-F238E27FC236}">
                  <a16:creationId xmlns:a16="http://schemas.microsoft.com/office/drawing/2014/main" id="{2E86BCCD-D61A-C7F3-4AFB-7DD004ACE0F2}"/>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五角星 18">
              <a:extLst>
                <a:ext uri="{FF2B5EF4-FFF2-40B4-BE49-F238E27FC236}">
                  <a16:creationId xmlns:a16="http://schemas.microsoft.com/office/drawing/2014/main" id="{5297B091-5977-4655-6175-8C4CC1F9B36C}"/>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534884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8" name="4"/>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6" name="5"/>
          <p:cNvGrpSpPr/>
          <p:nvPr/>
        </p:nvGrpSpPr>
        <p:grpSpPr>
          <a:xfrm>
            <a:off x="4601674" y="582371"/>
            <a:ext cx="1494326" cy="485723"/>
            <a:chOff x="5178058" y="4075982"/>
            <a:chExt cx="1864381" cy="606007"/>
          </a:xfrm>
          <a:solidFill>
            <a:schemeClr val="bg1"/>
          </a:solidFill>
        </p:grpSpPr>
        <p:sp>
          <p:nvSpPr>
            <p:cNvPr id="13" name="五角星 2"/>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五角星 17"/>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8"/>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4">
            <a:extLst>
              <a:ext uri="{FF2B5EF4-FFF2-40B4-BE49-F238E27FC236}">
                <a16:creationId xmlns:a16="http://schemas.microsoft.com/office/drawing/2014/main" id="{7A153DC1-C7FD-97D3-B250-2F70FD044B2D}"/>
              </a:ext>
            </a:extLst>
          </p:cNvPr>
          <p:cNvSpPr/>
          <p:nvPr/>
        </p:nvSpPr>
        <p:spPr>
          <a:xfrm>
            <a:off x="3678025" y="1305415"/>
            <a:ext cx="4896228" cy="77759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sz="1600" b="1" dirty="0">
                <a:solidFill>
                  <a:schemeClr val="bg1"/>
                </a:solidFill>
                <a:cs typeface="+mn-ea"/>
                <a:sym typeface="+mn-lt"/>
              </a:rPr>
              <a:t>回应建设高质量教育体系、建设教育强国、办好人民满意的教育对教师队伍建设提出的更高要求</a:t>
            </a:r>
            <a:endParaRPr lang="en-US" altLang="zh-CN" sz="1600" b="1" dirty="0">
              <a:solidFill>
                <a:schemeClr val="bg1"/>
              </a:solidFill>
              <a:cs typeface="+mn-ea"/>
              <a:sym typeface="+mn-lt"/>
            </a:endParaRPr>
          </a:p>
        </p:txBody>
      </p:sp>
      <p:sp>
        <p:nvSpPr>
          <p:cNvPr id="29" name="5">
            <a:extLst>
              <a:ext uri="{FF2B5EF4-FFF2-40B4-BE49-F238E27FC236}">
                <a16:creationId xmlns:a16="http://schemas.microsoft.com/office/drawing/2014/main" id="{14AC43E3-63F5-59C3-B212-142ACC32452B}"/>
              </a:ext>
            </a:extLst>
          </p:cNvPr>
          <p:cNvSpPr/>
          <p:nvPr/>
        </p:nvSpPr>
        <p:spPr bwMode="auto">
          <a:xfrm>
            <a:off x="4748760" y="2046439"/>
            <a:ext cx="6678897" cy="159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endParaRPr lang="zh-CN" altLang="en-US" sz="1600" dirty="0">
              <a:cs typeface="+mn-ea"/>
              <a:sym typeface="+mn-lt"/>
            </a:endParaRPr>
          </a:p>
        </p:txBody>
      </p:sp>
      <p:pic>
        <p:nvPicPr>
          <p:cNvPr id="30" name="6">
            <a:extLst>
              <a:ext uri="{FF2B5EF4-FFF2-40B4-BE49-F238E27FC236}">
                <a16:creationId xmlns:a16="http://schemas.microsoft.com/office/drawing/2014/main" id="{6BE62E87-8D45-2459-A6EE-3EF14B84A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72200" y="4499428"/>
            <a:ext cx="10740265" cy="2001985"/>
          </a:xfrm>
          <a:prstGeom prst="rect">
            <a:avLst/>
          </a:prstGeom>
        </p:spPr>
      </p:pic>
      <p:sp>
        <p:nvSpPr>
          <p:cNvPr id="32" name="文本框 31">
            <a:extLst>
              <a:ext uri="{FF2B5EF4-FFF2-40B4-BE49-F238E27FC236}">
                <a16:creationId xmlns:a16="http://schemas.microsoft.com/office/drawing/2014/main" id="{A155B0F1-87E4-805B-AB9F-819372065C8C}"/>
              </a:ext>
            </a:extLst>
          </p:cNvPr>
          <p:cNvSpPr txBox="1"/>
          <p:nvPr/>
        </p:nvSpPr>
        <p:spPr>
          <a:xfrm>
            <a:off x="1863397" y="2595072"/>
            <a:ext cx="8465205" cy="1477328"/>
          </a:xfrm>
          <a:prstGeom prst="rect">
            <a:avLst/>
          </a:prstGeom>
          <a:noFill/>
        </p:spPr>
        <p:txBody>
          <a:bodyPr wrap="square">
            <a:spAutoFit/>
          </a:bodyPr>
          <a:lstStyle/>
          <a:p>
            <a:r>
              <a:rPr lang="zh-CN" altLang="en-US" b="0" i="0" dirty="0">
                <a:effectLst/>
                <a:latin typeface="PingFang SC"/>
              </a:rPr>
              <a:t>党的二十大报告明确提出，要加快建设高质量教育体系，加快建设教育强国，办好人民满意的教育。教师是教育发展的第一资源。建设高质量教育体系必然要求打造高质量的教师队伍，对教师在理想信念、人格品质、专业修养、教育态度、教育能力等各方面都提出了更高位、更全面的要求。教育家精神的提出和弘扬正是对这种要求的时代回应。</a:t>
            </a:r>
            <a:endParaRPr lang="zh-CN" altLang="en-US" dirty="0"/>
          </a:p>
        </p:txBody>
      </p:sp>
      <p:sp>
        <p:nvSpPr>
          <p:cNvPr id="33" name="1">
            <a:extLst>
              <a:ext uri="{FF2B5EF4-FFF2-40B4-BE49-F238E27FC236}">
                <a16:creationId xmlns:a16="http://schemas.microsoft.com/office/drawing/2014/main" id="{BCB3791F-650C-9224-0AA2-95C2E35D2BCA}"/>
              </a:ext>
            </a:extLst>
          </p:cNvPr>
          <p:cNvSpPr/>
          <p:nvPr/>
        </p:nvSpPr>
        <p:spPr>
          <a:xfrm>
            <a:off x="1301308" y="2138218"/>
            <a:ext cx="9589384" cy="2258103"/>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9389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allOve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nodePh="1">
                                  <p:stCondLst>
                                    <p:cond delay="0"/>
                                  </p:stCondLst>
                                  <p:endCondLst>
                                    <p:cond evt="begin" delay="0">
                                      <p:tn val="10"/>
                                    </p:cond>
                                  </p:end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500"/>
                                        <p:tgtEl>
                                          <p:spTgt spid="29"/>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p:cNvSpPr/>
          <p:nvPr/>
        </p:nvSpPr>
        <p:spPr>
          <a:xfrm>
            <a:off x="1117086" y="2138218"/>
            <a:ext cx="10018105" cy="2733386"/>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4"/>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3" name="7"/>
          <p:cNvSpPr/>
          <p:nvPr/>
        </p:nvSpPr>
        <p:spPr>
          <a:xfrm>
            <a:off x="1552073" y="2653242"/>
            <a:ext cx="9087854" cy="2000548"/>
          </a:xfrm>
          <a:prstGeom prst="rect">
            <a:avLst/>
          </a:prstGeom>
        </p:spPr>
        <p:txBody>
          <a:bodyPr wrap="square">
            <a:spAutoFit/>
          </a:bodyPr>
          <a:lstStyle/>
          <a:p>
            <a:r>
              <a:rPr lang="zh-CN" altLang="en-US" dirty="0"/>
              <a:t>当代的中国是一个迫切需要教育家的时代，也是一个可以产生教育家的时代。在“两个一百年”奋斗目标的历史交汇期，教育在国家发展和民族振兴中的基础性、先导性和全局性作用更加凸显，教师对教育强国、科技强国、人才强国建设的作用更加直接，教师队伍建设将成为社会主义现代化国家建设的基础性支撑。</a:t>
            </a:r>
            <a:r>
              <a:rPr lang="zh-CN" altLang="en-US" b="1" dirty="0"/>
              <a:t>大力弘扬教育家精神，有助于激发广大教师自我发展、自我精进、自我超越的强大动力，</a:t>
            </a:r>
            <a:r>
              <a:rPr lang="zh-CN" altLang="en-US" dirty="0"/>
              <a:t>肩负起立德树人的伟大使命，培养担当民族复兴大任的时代新人。</a:t>
            </a:r>
            <a:br>
              <a:rPr lang="zh-CN" altLang="en-US" dirty="0"/>
            </a:br>
            <a:endParaRPr lang="zh-CN" altLang="en-US" sz="1600" dirty="0">
              <a:cs typeface="+mn-ea"/>
              <a:sym typeface="+mn-lt"/>
            </a:endParaRPr>
          </a:p>
        </p:txBody>
      </p:sp>
      <p:sp>
        <p:nvSpPr>
          <p:cNvPr id="14" name="9"/>
          <p:cNvSpPr txBox="1"/>
          <p:nvPr/>
        </p:nvSpPr>
        <p:spPr>
          <a:xfrm>
            <a:off x="1299685" y="4810642"/>
            <a:ext cx="7555606" cy="441601"/>
          </a:xfrm>
          <a:prstGeom prst="rect">
            <a:avLst/>
          </a:prstGeom>
          <a:noFill/>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endParaRPr lang="zh-CN" altLang="en-US" sz="1600" b="1" dirty="0">
              <a:solidFill>
                <a:schemeClr val="bg1"/>
              </a:solidFill>
              <a:cs typeface="+mn-ea"/>
              <a:sym typeface="+mn-lt"/>
            </a:endParaRPr>
          </a:p>
        </p:txBody>
      </p:sp>
      <p:sp>
        <p:nvSpPr>
          <p:cNvPr id="11" name="2">
            <a:extLst>
              <a:ext uri="{FF2B5EF4-FFF2-40B4-BE49-F238E27FC236}">
                <a16:creationId xmlns:a16="http://schemas.microsoft.com/office/drawing/2014/main" id="{4F28FD99-09A8-3FC4-170E-BFDA7C317C8F}"/>
              </a:ext>
            </a:extLst>
          </p:cNvPr>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3">
            <a:extLst>
              <a:ext uri="{FF2B5EF4-FFF2-40B4-BE49-F238E27FC236}">
                <a16:creationId xmlns:a16="http://schemas.microsoft.com/office/drawing/2014/main" id="{4FB139EA-8F33-7521-1528-A1F436EE3D60}"/>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13" name="4">
            <a:extLst>
              <a:ext uri="{FF2B5EF4-FFF2-40B4-BE49-F238E27FC236}">
                <a16:creationId xmlns:a16="http://schemas.microsoft.com/office/drawing/2014/main" id="{3A3DA7B7-E67C-1CEB-F758-0DE465A2F6A9}"/>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5" name="5">
            <a:extLst>
              <a:ext uri="{FF2B5EF4-FFF2-40B4-BE49-F238E27FC236}">
                <a16:creationId xmlns:a16="http://schemas.microsoft.com/office/drawing/2014/main" id="{50DBD14E-3A96-118A-B259-17C4B0F67D99}"/>
              </a:ext>
            </a:extLst>
          </p:cNvPr>
          <p:cNvGrpSpPr/>
          <p:nvPr/>
        </p:nvGrpSpPr>
        <p:grpSpPr>
          <a:xfrm>
            <a:off x="4601674" y="582371"/>
            <a:ext cx="1494326" cy="485723"/>
            <a:chOff x="5178058" y="4075982"/>
            <a:chExt cx="1864381" cy="606007"/>
          </a:xfrm>
          <a:solidFill>
            <a:schemeClr val="bg1"/>
          </a:solidFill>
        </p:grpSpPr>
        <p:sp>
          <p:nvSpPr>
            <p:cNvPr id="16" name="五角星 2">
              <a:extLst>
                <a:ext uri="{FF2B5EF4-FFF2-40B4-BE49-F238E27FC236}">
                  <a16:creationId xmlns:a16="http://schemas.microsoft.com/office/drawing/2014/main" id="{8B66092C-9B47-58D1-1627-10B6ABA4EEFC}"/>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7">
              <a:extLst>
                <a:ext uri="{FF2B5EF4-FFF2-40B4-BE49-F238E27FC236}">
                  <a16:creationId xmlns:a16="http://schemas.microsoft.com/office/drawing/2014/main" id="{2E86BCCD-D61A-C7F3-4AFB-7DD004ACE0F2}"/>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五角星 18">
              <a:extLst>
                <a:ext uri="{FF2B5EF4-FFF2-40B4-BE49-F238E27FC236}">
                  <a16:creationId xmlns:a16="http://schemas.microsoft.com/office/drawing/2014/main" id="{5297B091-5977-4655-6175-8C4CC1F9B36C}"/>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429203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8" name="4"/>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6" name="5"/>
          <p:cNvGrpSpPr/>
          <p:nvPr/>
        </p:nvGrpSpPr>
        <p:grpSpPr>
          <a:xfrm>
            <a:off x="4601674" y="582371"/>
            <a:ext cx="1494326" cy="485723"/>
            <a:chOff x="5178058" y="4075982"/>
            <a:chExt cx="1864381" cy="606007"/>
          </a:xfrm>
          <a:solidFill>
            <a:schemeClr val="bg1"/>
          </a:solidFill>
        </p:grpSpPr>
        <p:sp>
          <p:nvSpPr>
            <p:cNvPr id="13" name="五角星 2"/>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五角星 17"/>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8"/>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4">
            <a:extLst>
              <a:ext uri="{FF2B5EF4-FFF2-40B4-BE49-F238E27FC236}">
                <a16:creationId xmlns:a16="http://schemas.microsoft.com/office/drawing/2014/main" id="{7A153DC1-C7FD-97D3-B250-2F70FD044B2D}"/>
              </a:ext>
            </a:extLst>
          </p:cNvPr>
          <p:cNvSpPr/>
          <p:nvPr/>
        </p:nvSpPr>
        <p:spPr>
          <a:xfrm>
            <a:off x="4256650" y="1305415"/>
            <a:ext cx="3738978" cy="77759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sz="1600" b="1" dirty="0">
                <a:solidFill>
                  <a:schemeClr val="bg1"/>
                </a:solidFill>
                <a:cs typeface="+mn-ea"/>
                <a:sym typeface="+mn-lt"/>
              </a:rPr>
              <a:t>凝练教师群体的典型精神标识</a:t>
            </a:r>
            <a:endParaRPr lang="en-US" altLang="zh-CN" sz="1600" b="1" dirty="0">
              <a:solidFill>
                <a:schemeClr val="bg1"/>
              </a:solidFill>
              <a:cs typeface="+mn-ea"/>
              <a:sym typeface="+mn-lt"/>
            </a:endParaRPr>
          </a:p>
          <a:p>
            <a:pPr algn="ctr">
              <a:lnSpc>
                <a:spcPct val="150000"/>
              </a:lnSpc>
            </a:pPr>
            <a:r>
              <a:rPr lang="zh-CN" altLang="en-US" sz="1600" b="1" dirty="0">
                <a:solidFill>
                  <a:schemeClr val="bg1"/>
                </a:solidFill>
                <a:cs typeface="+mn-ea"/>
                <a:sym typeface="+mn-lt"/>
              </a:rPr>
              <a:t>丰富和拓展中国共产党人精神谱系</a:t>
            </a:r>
            <a:endParaRPr lang="en-US" altLang="zh-CN" sz="1600" b="1" dirty="0">
              <a:solidFill>
                <a:schemeClr val="bg1"/>
              </a:solidFill>
              <a:cs typeface="+mn-ea"/>
              <a:sym typeface="+mn-lt"/>
            </a:endParaRPr>
          </a:p>
        </p:txBody>
      </p:sp>
      <p:sp>
        <p:nvSpPr>
          <p:cNvPr id="29" name="5">
            <a:extLst>
              <a:ext uri="{FF2B5EF4-FFF2-40B4-BE49-F238E27FC236}">
                <a16:creationId xmlns:a16="http://schemas.microsoft.com/office/drawing/2014/main" id="{14AC43E3-63F5-59C3-B212-142ACC32452B}"/>
              </a:ext>
            </a:extLst>
          </p:cNvPr>
          <p:cNvSpPr/>
          <p:nvPr/>
        </p:nvSpPr>
        <p:spPr bwMode="auto">
          <a:xfrm>
            <a:off x="4748760" y="2046439"/>
            <a:ext cx="6678897" cy="159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endParaRPr lang="zh-CN" altLang="en-US" sz="1600" dirty="0">
              <a:cs typeface="+mn-ea"/>
              <a:sym typeface="+mn-lt"/>
            </a:endParaRPr>
          </a:p>
        </p:txBody>
      </p:sp>
      <p:pic>
        <p:nvPicPr>
          <p:cNvPr id="30" name="6">
            <a:extLst>
              <a:ext uri="{FF2B5EF4-FFF2-40B4-BE49-F238E27FC236}">
                <a16:creationId xmlns:a16="http://schemas.microsoft.com/office/drawing/2014/main" id="{6BE62E87-8D45-2459-A6EE-3EF14B84A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72200" y="4499428"/>
            <a:ext cx="10740265" cy="2001985"/>
          </a:xfrm>
          <a:prstGeom prst="rect">
            <a:avLst/>
          </a:prstGeom>
        </p:spPr>
      </p:pic>
      <p:sp>
        <p:nvSpPr>
          <p:cNvPr id="32" name="文本框 31">
            <a:extLst>
              <a:ext uri="{FF2B5EF4-FFF2-40B4-BE49-F238E27FC236}">
                <a16:creationId xmlns:a16="http://schemas.microsoft.com/office/drawing/2014/main" id="{A155B0F1-87E4-805B-AB9F-819372065C8C}"/>
              </a:ext>
            </a:extLst>
          </p:cNvPr>
          <p:cNvSpPr txBox="1"/>
          <p:nvPr/>
        </p:nvSpPr>
        <p:spPr>
          <a:xfrm>
            <a:off x="1863397" y="2359328"/>
            <a:ext cx="8465205" cy="1815882"/>
          </a:xfrm>
          <a:prstGeom prst="rect">
            <a:avLst/>
          </a:prstGeom>
          <a:noFill/>
        </p:spPr>
        <p:txBody>
          <a:bodyPr wrap="square">
            <a:spAutoFit/>
          </a:bodyPr>
          <a:lstStyle/>
          <a:p>
            <a:r>
              <a:rPr lang="zh-CN" altLang="en-US" sz="1400" b="0" i="0" dirty="0">
                <a:effectLst/>
                <a:latin typeface="PingFang SC"/>
              </a:rPr>
              <a:t>中国作为文明之邦，师者文化源远流长。从古至今，中国的教师群体都具有鲜活的精神特质和时代标识，涌现出很多典型代表人物，积淀了中华民族伟大的精神财富。虽然不同时代的教育家精神具有永恒的主题，但也会表现出不同的时代和社会特质。一般认为，中国古代教育家精神主要表现为明德亲民与止于至善，中国近代教育家精神主要表现为军国实利与民族主义，中国现代教育家精神主要表现为会通中西与教育救国，中国当代教育家精神主要表现为理论自信和实践自觉。中国特色教育家精神是人格化的时代精神精华，它的形成与发展受社会基础的影响。新时代以于漪、卫兴华、高铭暄为代表的“人民教育家”所表现出来的家国情怀、德才兼备、潜心治学、乐教爱生、以文弘道等精神，使他们成为“社会的尊者、心怀国之大者和立德树人的能者”。</a:t>
            </a:r>
            <a:endParaRPr lang="zh-CN" altLang="en-US" sz="1400" dirty="0"/>
          </a:p>
        </p:txBody>
      </p:sp>
      <p:sp>
        <p:nvSpPr>
          <p:cNvPr id="33" name="1">
            <a:extLst>
              <a:ext uri="{FF2B5EF4-FFF2-40B4-BE49-F238E27FC236}">
                <a16:creationId xmlns:a16="http://schemas.microsoft.com/office/drawing/2014/main" id="{BCB3791F-650C-9224-0AA2-95C2E35D2BCA}"/>
              </a:ext>
            </a:extLst>
          </p:cNvPr>
          <p:cNvSpPr/>
          <p:nvPr/>
        </p:nvSpPr>
        <p:spPr>
          <a:xfrm>
            <a:off x="1301308" y="2138218"/>
            <a:ext cx="9589384" cy="2258103"/>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7819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allOve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nodePh="1">
                                  <p:stCondLst>
                                    <p:cond delay="0"/>
                                  </p:stCondLst>
                                  <p:endCondLst>
                                    <p:cond evt="begin" delay="0">
                                      <p:tn val="10"/>
                                    </p:cond>
                                  </p:end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500"/>
                                        <p:tgtEl>
                                          <p:spTgt spid="29"/>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p:cNvSpPr/>
          <p:nvPr/>
        </p:nvSpPr>
        <p:spPr>
          <a:xfrm>
            <a:off x="1117086" y="2138218"/>
            <a:ext cx="10018105" cy="2733386"/>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4"/>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3" name="7"/>
          <p:cNvSpPr/>
          <p:nvPr/>
        </p:nvSpPr>
        <p:spPr>
          <a:xfrm>
            <a:off x="1552073" y="2653242"/>
            <a:ext cx="9087854" cy="2000548"/>
          </a:xfrm>
          <a:prstGeom prst="rect">
            <a:avLst/>
          </a:prstGeom>
        </p:spPr>
        <p:txBody>
          <a:bodyPr wrap="square">
            <a:spAutoFit/>
          </a:bodyPr>
          <a:lstStyle/>
          <a:p>
            <a:r>
              <a:rPr lang="zh-CN" altLang="en-US" dirty="0"/>
              <a:t>精神是一个民族赖以长久生存的灵魂，以伟大建党精神为源头的中国共产党人精神谱系为全面建设社会主义现代化国家、全面推进中华民族伟大复兴提供了强大精神动力。中国特色教育家精神的凝练和升华，丰富和赓续了中国共产党人精神谱系，构筑和形成了与西方国家不同的教师发展逻辑理路，集中体现了中国共产党作为百年大党“以人民为本”的初心和中华民族几千年来“尊师重道”“以文载道”的文化传统，为广大教师更好地完成立德树人根本任务提供了方向指引和创造源泉。</a:t>
            </a:r>
            <a:br>
              <a:rPr lang="zh-CN" altLang="en-US" dirty="0"/>
            </a:br>
            <a:endParaRPr lang="zh-CN" altLang="en-US" sz="1600" dirty="0">
              <a:cs typeface="+mn-ea"/>
              <a:sym typeface="+mn-lt"/>
            </a:endParaRPr>
          </a:p>
        </p:txBody>
      </p:sp>
      <p:sp>
        <p:nvSpPr>
          <p:cNvPr id="14" name="9"/>
          <p:cNvSpPr txBox="1"/>
          <p:nvPr/>
        </p:nvSpPr>
        <p:spPr>
          <a:xfrm>
            <a:off x="1299685" y="4810642"/>
            <a:ext cx="7555606" cy="441601"/>
          </a:xfrm>
          <a:prstGeom prst="rect">
            <a:avLst/>
          </a:prstGeom>
          <a:noFill/>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endParaRPr lang="zh-CN" altLang="en-US" sz="1600" b="1" dirty="0">
              <a:solidFill>
                <a:schemeClr val="bg1"/>
              </a:solidFill>
              <a:cs typeface="+mn-ea"/>
              <a:sym typeface="+mn-lt"/>
            </a:endParaRPr>
          </a:p>
        </p:txBody>
      </p:sp>
      <p:sp>
        <p:nvSpPr>
          <p:cNvPr id="11" name="2">
            <a:extLst>
              <a:ext uri="{FF2B5EF4-FFF2-40B4-BE49-F238E27FC236}">
                <a16:creationId xmlns:a16="http://schemas.microsoft.com/office/drawing/2014/main" id="{4F28FD99-09A8-3FC4-170E-BFDA7C317C8F}"/>
              </a:ext>
            </a:extLst>
          </p:cNvPr>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3">
            <a:extLst>
              <a:ext uri="{FF2B5EF4-FFF2-40B4-BE49-F238E27FC236}">
                <a16:creationId xmlns:a16="http://schemas.microsoft.com/office/drawing/2014/main" id="{4FB139EA-8F33-7521-1528-A1F436EE3D60}"/>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13" name="4">
            <a:extLst>
              <a:ext uri="{FF2B5EF4-FFF2-40B4-BE49-F238E27FC236}">
                <a16:creationId xmlns:a16="http://schemas.microsoft.com/office/drawing/2014/main" id="{3A3DA7B7-E67C-1CEB-F758-0DE465A2F6A9}"/>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5" name="5">
            <a:extLst>
              <a:ext uri="{FF2B5EF4-FFF2-40B4-BE49-F238E27FC236}">
                <a16:creationId xmlns:a16="http://schemas.microsoft.com/office/drawing/2014/main" id="{50DBD14E-3A96-118A-B259-17C4B0F67D99}"/>
              </a:ext>
            </a:extLst>
          </p:cNvPr>
          <p:cNvGrpSpPr/>
          <p:nvPr/>
        </p:nvGrpSpPr>
        <p:grpSpPr>
          <a:xfrm>
            <a:off x="4601674" y="582371"/>
            <a:ext cx="1494326" cy="485723"/>
            <a:chOff x="5178058" y="4075982"/>
            <a:chExt cx="1864381" cy="606007"/>
          </a:xfrm>
          <a:solidFill>
            <a:schemeClr val="bg1"/>
          </a:solidFill>
        </p:grpSpPr>
        <p:sp>
          <p:nvSpPr>
            <p:cNvPr id="16" name="五角星 2">
              <a:extLst>
                <a:ext uri="{FF2B5EF4-FFF2-40B4-BE49-F238E27FC236}">
                  <a16:creationId xmlns:a16="http://schemas.microsoft.com/office/drawing/2014/main" id="{8B66092C-9B47-58D1-1627-10B6ABA4EEFC}"/>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7">
              <a:extLst>
                <a:ext uri="{FF2B5EF4-FFF2-40B4-BE49-F238E27FC236}">
                  <a16:creationId xmlns:a16="http://schemas.microsoft.com/office/drawing/2014/main" id="{2E86BCCD-D61A-C7F3-4AFB-7DD004ACE0F2}"/>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五角星 18">
              <a:extLst>
                <a:ext uri="{FF2B5EF4-FFF2-40B4-BE49-F238E27FC236}">
                  <a16:creationId xmlns:a16="http://schemas.microsoft.com/office/drawing/2014/main" id="{5297B091-5977-4655-6175-8C4CC1F9B36C}"/>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190156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0" y="-16597"/>
            <a:ext cx="7053943" cy="1527275"/>
          </a:xfrm>
          <a:prstGeom prst="rect">
            <a:avLst/>
          </a:prstGeom>
        </p:spPr>
      </p:pic>
      <p:pic>
        <p:nvPicPr>
          <p:cNvPr id="6" name="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 y="1146207"/>
            <a:ext cx="12191999" cy="5715001"/>
          </a:xfrm>
          <a:prstGeom prst="rect">
            <a:avLst/>
          </a:prstGeom>
        </p:spPr>
      </p:pic>
      <p:pic>
        <p:nvPicPr>
          <p:cNvPr id="43" name="3" descr="图片包含 游戏机, 灯, 项链, 花&#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150249" y="141178"/>
            <a:ext cx="1771649" cy="1771649"/>
          </a:xfrm>
          <a:prstGeom prst="rect">
            <a:avLst/>
          </a:prstGeom>
        </p:spPr>
      </p:pic>
      <p:pic>
        <p:nvPicPr>
          <p:cNvPr id="5"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535" y="5867399"/>
            <a:ext cx="457200" cy="457200"/>
          </a:xfrm>
          <a:prstGeom prst="rect">
            <a:avLst/>
          </a:prstGeom>
        </p:spPr>
      </p:pic>
      <p:grpSp>
        <p:nvGrpSpPr>
          <p:cNvPr id="16" name="组合 15"/>
          <p:cNvGrpSpPr/>
          <p:nvPr/>
        </p:nvGrpSpPr>
        <p:grpSpPr>
          <a:xfrm>
            <a:off x="1585661" y="1586542"/>
            <a:ext cx="1220838" cy="2330340"/>
            <a:chOff x="1417972" y="2091799"/>
            <a:chExt cx="1220838" cy="2330340"/>
          </a:xfrm>
        </p:grpSpPr>
        <p:sp>
          <p:nvSpPr>
            <p:cNvPr id="19" name="矩形 18"/>
            <p:cNvSpPr/>
            <p:nvPr/>
          </p:nvSpPr>
          <p:spPr>
            <a:xfrm>
              <a:off x="1457832" y="2091799"/>
              <a:ext cx="1141119" cy="1200329"/>
            </a:xfrm>
            <a:prstGeom prst="rect">
              <a:avLst/>
            </a:prstGeom>
            <a:noFill/>
            <a:ln w="38100">
              <a:noFill/>
            </a:ln>
          </p:spPr>
          <p:txBody>
            <a:bodyPr wrap="square">
              <a:spAutoFit/>
            </a:bodyPr>
            <a:lstStyle/>
            <a:p>
              <a:pPr algn="ctr"/>
              <a:r>
                <a:rPr lang="zh-CN" altLang="en-US" sz="7200" b="1" dirty="0">
                  <a:solidFill>
                    <a:schemeClr val="accent1"/>
                  </a:solidFill>
                  <a:latin typeface="微软雅黑" panose="020B0503020204020204" pitchFamily="34" charset="-122"/>
                  <a:ea typeface="微软雅黑" panose="020B0503020204020204" pitchFamily="34" charset="-122"/>
                  <a:cs typeface="+mn-ea"/>
                  <a:sym typeface="+mn-lt"/>
                </a:rPr>
                <a:t>前</a:t>
              </a:r>
            </a:p>
          </p:txBody>
        </p:sp>
        <p:sp>
          <p:nvSpPr>
            <p:cNvPr id="20" name="矩形 19"/>
            <p:cNvSpPr/>
            <p:nvPr/>
          </p:nvSpPr>
          <p:spPr>
            <a:xfrm>
              <a:off x="1417972" y="3221810"/>
              <a:ext cx="1220838" cy="1200329"/>
            </a:xfrm>
            <a:prstGeom prst="rect">
              <a:avLst/>
            </a:prstGeom>
            <a:noFill/>
            <a:ln w="38100">
              <a:noFill/>
            </a:ln>
          </p:spPr>
          <p:txBody>
            <a:bodyPr wrap="square">
              <a:spAutoFit/>
            </a:bodyPr>
            <a:lstStyle/>
            <a:p>
              <a:pPr algn="ctr"/>
              <a:r>
                <a:rPr lang="zh-CN" altLang="en-US" sz="7200" b="1" dirty="0">
                  <a:solidFill>
                    <a:schemeClr val="accent1"/>
                  </a:solidFill>
                  <a:latin typeface="微软雅黑" panose="020B0503020204020204" pitchFamily="34" charset="-122"/>
                  <a:ea typeface="微软雅黑" panose="020B0503020204020204" pitchFamily="34" charset="-122"/>
                  <a:cs typeface="+mn-ea"/>
                  <a:sym typeface="+mn-lt"/>
                </a:rPr>
                <a:t>言</a:t>
              </a:r>
            </a:p>
          </p:txBody>
        </p:sp>
      </p:grpSp>
      <p:pic>
        <p:nvPicPr>
          <p:cNvPr id="30" name="13" descr="卡通人物&#10;&#10;中度可信度描述已自动生成"/>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71139" y="3668657"/>
            <a:ext cx="2060452" cy="893066"/>
          </a:xfrm>
          <a:prstGeom prst="rect">
            <a:avLst/>
          </a:prstGeom>
        </p:spPr>
      </p:pic>
      <p:sp>
        <p:nvSpPr>
          <p:cNvPr id="2" name="文本框 1">
            <a:extLst>
              <a:ext uri="{FF2B5EF4-FFF2-40B4-BE49-F238E27FC236}">
                <a16:creationId xmlns:a16="http://schemas.microsoft.com/office/drawing/2014/main" id="{7599B9F6-9A65-9EDB-6AEB-75DADF9A5F8A}"/>
              </a:ext>
            </a:extLst>
          </p:cNvPr>
          <p:cNvSpPr txBox="1"/>
          <p:nvPr/>
        </p:nvSpPr>
        <p:spPr>
          <a:xfrm>
            <a:off x="3512438" y="1708786"/>
            <a:ext cx="7977971" cy="2585323"/>
          </a:xfrm>
          <a:prstGeom prst="rect">
            <a:avLst/>
          </a:prstGeom>
          <a:noFill/>
        </p:spPr>
        <p:txBody>
          <a:bodyPr wrap="square" rtlCol="0">
            <a:spAutoFit/>
          </a:bodyPr>
          <a:lstStyle/>
          <a:p>
            <a:r>
              <a:rPr lang="zh-CN" altLang="en-US" sz="2400" dirty="0">
                <a:latin typeface="+mn-ea"/>
              </a:rPr>
              <a:t>  全国教育大会</a:t>
            </a:r>
            <a:r>
              <a:rPr lang="en-US" altLang="zh-CN" sz="2400" dirty="0">
                <a:latin typeface="+mn-ea"/>
              </a:rPr>
              <a:t>9</a:t>
            </a:r>
            <a:r>
              <a:rPr lang="zh-CN" altLang="en-US" sz="2400" dirty="0">
                <a:latin typeface="+mn-ea"/>
              </a:rPr>
              <a:t>月</a:t>
            </a:r>
            <a:r>
              <a:rPr lang="en-US" altLang="zh-CN" sz="2400" dirty="0">
                <a:latin typeface="+mn-ea"/>
              </a:rPr>
              <a:t>9</a:t>
            </a:r>
            <a:r>
              <a:rPr lang="zh-CN" altLang="en-US" sz="2400" dirty="0">
                <a:latin typeface="+mn-ea"/>
              </a:rPr>
              <a:t>日至</a:t>
            </a:r>
            <a:r>
              <a:rPr lang="en-US" altLang="zh-CN" sz="2400" dirty="0">
                <a:latin typeface="+mn-ea"/>
              </a:rPr>
              <a:t>10</a:t>
            </a:r>
            <a:r>
              <a:rPr lang="zh-CN" altLang="en-US" sz="2400" dirty="0">
                <a:latin typeface="+mn-ea"/>
              </a:rPr>
              <a:t>日在北京召开。中共中央总书记、国家主席、中央军委主席习近平出席大会并发表重要讲话。他强调，建成教育强国是近代以来中华民族梦寐以求的美好愿望，是实现以中国式现代化全面推进强国建设、民族复兴伟业的先导任务、坚实基础、战略支撑，必须朝着既定目标扎实迈进。</a:t>
            </a:r>
            <a:endParaRPr lang="en-US" altLang="zh-CN" sz="2400" dirty="0">
              <a:latin typeface="+mn-ea"/>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750"/>
                                        <p:tgtEl>
                                          <p:spTgt spid="6"/>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50"/>
                                        <p:tgtEl>
                                          <p:spTgt spid="43"/>
                                        </p:tgtEl>
                                      </p:cBhvr>
                                    </p:animEffect>
                                    <p:anim calcmode="lin" valueType="num">
                                      <p:cBhvr>
                                        <p:cTn id="15" dur="750" fill="hold"/>
                                        <p:tgtEl>
                                          <p:spTgt spid="43"/>
                                        </p:tgtEl>
                                        <p:attrNameLst>
                                          <p:attrName>ppt_x</p:attrName>
                                        </p:attrNameLst>
                                      </p:cBhvr>
                                      <p:tavLst>
                                        <p:tav tm="0">
                                          <p:val>
                                            <p:strVal val="#ppt_x"/>
                                          </p:val>
                                        </p:tav>
                                        <p:tav tm="100000">
                                          <p:val>
                                            <p:strVal val="#ppt_x"/>
                                          </p:val>
                                        </p:tav>
                                      </p:tavLst>
                                    </p:anim>
                                    <p:anim calcmode="lin" valueType="num">
                                      <p:cBhvr>
                                        <p:cTn id="16" dur="75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repeatCount="indefinite" fill="remove"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8" name="4"/>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6" name="5"/>
          <p:cNvGrpSpPr/>
          <p:nvPr/>
        </p:nvGrpSpPr>
        <p:grpSpPr>
          <a:xfrm>
            <a:off x="4601674" y="582371"/>
            <a:ext cx="1494326" cy="485723"/>
            <a:chOff x="5178058" y="4075982"/>
            <a:chExt cx="1864381" cy="606007"/>
          </a:xfrm>
          <a:solidFill>
            <a:schemeClr val="bg1"/>
          </a:solidFill>
        </p:grpSpPr>
        <p:sp>
          <p:nvSpPr>
            <p:cNvPr id="13" name="五角星 2"/>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五角星 17"/>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8"/>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4">
            <a:extLst>
              <a:ext uri="{FF2B5EF4-FFF2-40B4-BE49-F238E27FC236}">
                <a16:creationId xmlns:a16="http://schemas.microsoft.com/office/drawing/2014/main" id="{7A153DC1-C7FD-97D3-B250-2F70FD044B2D}"/>
              </a:ext>
            </a:extLst>
          </p:cNvPr>
          <p:cNvSpPr/>
          <p:nvPr/>
        </p:nvSpPr>
        <p:spPr>
          <a:xfrm>
            <a:off x="4256650" y="1305415"/>
            <a:ext cx="3738978" cy="77759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sz="1600" b="1" dirty="0">
                <a:solidFill>
                  <a:schemeClr val="bg1"/>
                </a:solidFill>
                <a:cs typeface="+mn-ea"/>
                <a:sym typeface="+mn-lt"/>
              </a:rPr>
              <a:t>传承和创新中华优秀传统文化</a:t>
            </a:r>
            <a:endParaRPr lang="en-US" altLang="zh-CN" sz="1600" b="1" dirty="0">
              <a:solidFill>
                <a:schemeClr val="bg1"/>
              </a:solidFill>
              <a:cs typeface="+mn-ea"/>
              <a:sym typeface="+mn-lt"/>
            </a:endParaRPr>
          </a:p>
          <a:p>
            <a:pPr algn="ctr">
              <a:lnSpc>
                <a:spcPct val="150000"/>
              </a:lnSpc>
            </a:pPr>
            <a:r>
              <a:rPr lang="zh-CN" altLang="en-US" sz="1600" b="1" dirty="0">
                <a:solidFill>
                  <a:schemeClr val="bg1"/>
                </a:solidFill>
                <a:cs typeface="+mn-ea"/>
                <a:sym typeface="+mn-lt"/>
              </a:rPr>
              <a:t>激发新时代教师群体的民族文化自觉</a:t>
            </a:r>
          </a:p>
        </p:txBody>
      </p:sp>
      <p:sp>
        <p:nvSpPr>
          <p:cNvPr id="29" name="5">
            <a:extLst>
              <a:ext uri="{FF2B5EF4-FFF2-40B4-BE49-F238E27FC236}">
                <a16:creationId xmlns:a16="http://schemas.microsoft.com/office/drawing/2014/main" id="{14AC43E3-63F5-59C3-B212-142ACC32452B}"/>
              </a:ext>
            </a:extLst>
          </p:cNvPr>
          <p:cNvSpPr/>
          <p:nvPr/>
        </p:nvSpPr>
        <p:spPr bwMode="auto">
          <a:xfrm>
            <a:off x="4748760" y="2046439"/>
            <a:ext cx="6678897" cy="159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endParaRPr lang="zh-CN" altLang="en-US" sz="1600" dirty="0">
              <a:cs typeface="+mn-ea"/>
              <a:sym typeface="+mn-lt"/>
            </a:endParaRPr>
          </a:p>
        </p:txBody>
      </p:sp>
      <p:pic>
        <p:nvPicPr>
          <p:cNvPr id="30" name="6">
            <a:extLst>
              <a:ext uri="{FF2B5EF4-FFF2-40B4-BE49-F238E27FC236}">
                <a16:creationId xmlns:a16="http://schemas.microsoft.com/office/drawing/2014/main" id="{6BE62E87-8D45-2459-A6EE-3EF14B84A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72200" y="4499428"/>
            <a:ext cx="10740265" cy="2001985"/>
          </a:xfrm>
          <a:prstGeom prst="rect">
            <a:avLst/>
          </a:prstGeom>
        </p:spPr>
      </p:pic>
      <p:sp>
        <p:nvSpPr>
          <p:cNvPr id="32" name="文本框 31">
            <a:extLst>
              <a:ext uri="{FF2B5EF4-FFF2-40B4-BE49-F238E27FC236}">
                <a16:creationId xmlns:a16="http://schemas.microsoft.com/office/drawing/2014/main" id="{A155B0F1-87E4-805B-AB9F-819372065C8C}"/>
              </a:ext>
            </a:extLst>
          </p:cNvPr>
          <p:cNvSpPr txBox="1"/>
          <p:nvPr/>
        </p:nvSpPr>
        <p:spPr>
          <a:xfrm>
            <a:off x="1863397" y="2359328"/>
            <a:ext cx="8465205" cy="1754326"/>
          </a:xfrm>
          <a:prstGeom prst="rect">
            <a:avLst/>
          </a:prstGeom>
          <a:noFill/>
        </p:spPr>
        <p:txBody>
          <a:bodyPr wrap="square">
            <a:spAutoFit/>
          </a:bodyPr>
          <a:lstStyle/>
          <a:p>
            <a:r>
              <a:rPr lang="zh-CN" altLang="en-US" b="0" i="0" dirty="0">
                <a:effectLst/>
                <a:latin typeface="PingFang SC"/>
              </a:rPr>
              <a:t>教育家精神是中国特有的教育传统和教育文化的集中体现，也是中华民族优秀文化的重要组成部分。中华优秀传统文化蕴含的“讲仁爱、重民本、守诚信、崇正义、尚和合、求大同”精神和中国知识分子“立德、立功、立言”的追求，是教育家精神的文化根基和精神基因。人民教育家于漪认为：“没有对民族文化的血肉亲情，就难有为中华民族而教的教育信仰。”可以说，没有中华优秀传统文化的血脉根基，中国特色教育家精神就如同无源之水、无本之木。</a:t>
            </a:r>
            <a:endParaRPr lang="zh-CN" altLang="en-US" dirty="0"/>
          </a:p>
        </p:txBody>
      </p:sp>
      <p:sp>
        <p:nvSpPr>
          <p:cNvPr id="33" name="1">
            <a:extLst>
              <a:ext uri="{FF2B5EF4-FFF2-40B4-BE49-F238E27FC236}">
                <a16:creationId xmlns:a16="http://schemas.microsoft.com/office/drawing/2014/main" id="{BCB3791F-650C-9224-0AA2-95C2E35D2BCA}"/>
              </a:ext>
            </a:extLst>
          </p:cNvPr>
          <p:cNvSpPr/>
          <p:nvPr/>
        </p:nvSpPr>
        <p:spPr>
          <a:xfrm>
            <a:off x="1301308" y="2138218"/>
            <a:ext cx="9589384" cy="2258103"/>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2131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allOve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nodePh="1">
                                  <p:stCondLst>
                                    <p:cond delay="0"/>
                                  </p:stCondLst>
                                  <p:endCondLst>
                                    <p:cond evt="begin" delay="0">
                                      <p:tn val="10"/>
                                    </p:cond>
                                  </p:end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500"/>
                                        <p:tgtEl>
                                          <p:spTgt spid="29"/>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p:cNvSpPr/>
          <p:nvPr/>
        </p:nvSpPr>
        <p:spPr>
          <a:xfrm>
            <a:off x="1117086" y="2138218"/>
            <a:ext cx="10018105" cy="2733386"/>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4"/>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3" name="7"/>
          <p:cNvSpPr/>
          <p:nvPr/>
        </p:nvSpPr>
        <p:spPr>
          <a:xfrm>
            <a:off x="1552073" y="2837083"/>
            <a:ext cx="9087854" cy="1446550"/>
          </a:xfrm>
          <a:prstGeom prst="rect">
            <a:avLst/>
          </a:prstGeom>
        </p:spPr>
        <p:txBody>
          <a:bodyPr wrap="square">
            <a:spAutoFit/>
          </a:bodyPr>
          <a:lstStyle/>
          <a:p>
            <a:r>
              <a:rPr lang="zh-CN" altLang="en-US" b="1" dirty="0"/>
              <a:t>教育家精神具有鲜明的中国特色和时代特征，是一个兼具历史感和现实感的概念。</a:t>
            </a:r>
            <a:r>
              <a:rPr lang="zh-CN" altLang="en-US" dirty="0"/>
              <a:t>中国特色教育家精神是对一代代优秀教师和教育工作者在长期扎根中国大地的育人实践中形成的精神特质的高度凝练。教育家精神是民族精神与时代精神的完美结合，其中的仁爱理念、科学理念、和谐理念体现了民族文化自觉。</a:t>
            </a:r>
            <a:br>
              <a:rPr lang="zh-CN" altLang="en-US" dirty="0"/>
            </a:br>
            <a:endParaRPr lang="zh-CN" altLang="en-US" sz="1600" dirty="0">
              <a:cs typeface="+mn-ea"/>
              <a:sym typeface="+mn-lt"/>
            </a:endParaRPr>
          </a:p>
        </p:txBody>
      </p:sp>
      <p:sp>
        <p:nvSpPr>
          <p:cNvPr id="14" name="9"/>
          <p:cNvSpPr txBox="1"/>
          <p:nvPr/>
        </p:nvSpPr>
        <p:spPr>
          <a:xfrm>
            <a:off x="1299685" y="4810642"/>
            <a:ext cx="7555606" cy="441601"/>
          </a:xfrm>
          <a:prstGeom prst="rect">
            <a:avLst/>
          </a:prstGeom>
          <a:noFill/>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endParaRPr lang="zh-CN" altLang="en-US" sz="1600" b="1" dirty="0">
              <a:solidFill>
                <a:schemeClr val="bg1"/>
              </a:solidFill>
              <a:cs typeface="+mn-ea"/>
              <a:sym typeface="+mn-lt"/>
            </a:endParaRPr>
          </a:p>
        </p:txBody>
      </p:sp>
      <p:sp>
        <p:nvSpPr>
          <p:cNvPr id="11" name="2">
            <a:extLst>
              <a:ext uri="{FF2B5EF4-FFF2-40B4-BE49-F238E27FC236}">
                <a16:creationId xmlns:a16="http://schemas.microsoft.com/office/drawing/2014/main" id="{4F28FD99-09A8-3FC4-170E-BFDA7C317C8F}"/>
              </a:ext>
            </a:extLst>
          </p:cNvPr>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3">
            <a:extLst>
              <a:ext uri="{FF2B5EF4-FFF2-40B4-BE49-F238E27FC236}">
                <a16:creationId xmlns:a16="http://schemas.microsoft.com/office/drawing/2014/main" id="{4FB139EA-8F33-7521-1528-A1F436EE3D60}"/>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13" name="4">
            <a:extLst>
              <a:ext uri="{FF2B5EF4-FFF2-40B4-BE49-F238E27FC236}">
                <a16:creationId xmlns:a16="http://schemas.microsoft.com/office/drawing/2014/main" id="{3A3DA7B7-E67C-1CEB-F758-0DE465A2F6A9}"/>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5" name="5">
            <a:extLst>
              <a:ext uri="{FF2B5EF4-FFF2-40B4-BE49-F238E27FC236}">
                <a16:creationId xmlns:a16="http://schemas.microsoft.com/office/drawing/2014/main" id="{50DBD14E-3A96-118A-B259-17C4B0F67D99}"/>
              </a:ext>
            </a:extLst>
          </p:cNvPr>
          <p:cNvGrpSpPr/>
          <p:nvPr/>
        </p:nvGrpSpPr>
        <p:grpSpPr>
          <a:xfrm>
            <a:off x="4601674" y="582371"/>
            <a:ext cx="1494326" cy="485723"/>
            <a:chOff x="5178058" y="4075982"/>
            <a:chExt cx="1864381" cy="606007"/>
          </a:xfrm>
          <a:solidFill>
            <a:schemeClr val="bg1"/>
          </a:solidFill>
        </p:grpSpPr>
        <p:sp>
          <p:nvSpPr>
            <p:cNvPr id="16" name="五角星 2">
              <a:extLst>
                <a:ext uri="{FF2B5EF4-FFF2-40B4-BE49-F238E27FC236}">
                  <a16:creationId xmlns:a16="http://schemas.microsoft.com/office/drawing/2014/main" id="{8B66092C-9B47-58D1-1627-10B6ABA4EEFC}"/>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7">
              <a:extLst>
                <a:ext uri="{FF2B5EF4-FFF2-40B4-BE49-F238E27FC236}">
                  <a16:creationId xmlns:a16="http://schemas.microsoft.com/office/drawing/2014/main" id="{2E86BCCD-D61A-C7F3-4AFB-7DD004ACE0F2}"/>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五角星 18">
              <a:extLst>
                <a:ext uri="{FF2B5EF4-FFF2-40B4-BE49-F238E27FC236}">
                  <a16:creationId xmlns:a16="http://schemas.microsoft.com/office/drawing/2014/main" id="{5297B091-5977-4655-6175-8C4CC1F9B36C}"/>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663613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8" name="4"/>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6" name="5"/>
          <p:cNvGrpSpPr/>
          <p:nvPr/>
        </p:nvGrpSpPr>
        <p:grpSpPr>
          <a:xfrm>
            <a:off x="4601674" y="582371"/>
            <a:ext cx="1494326" cy="485723"/>
            <a:chOff x="5178058" y="4075982"/>
            <a:chExt cx="1864381" cy="606007"/>
          </a:xfrm>
          <a:solidFill>
            <a:schemeClr val="bg1"/>
          </a:solidFill>
        </p:grpSpPr>
        <p:sp>
          <p:nvSpPr>
            <p:cNvPr id="13" name="五角星 2"/>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五角星 17"/>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8"/>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4">
            <a:extLst>
              <a:ext uri="{FF2B5EF4-FFF2-40B4-BE49-F238E27FC236}">
                <a16:creationId xmlns:a16="http://schemas.microsoft.com/office/drawing/2014/main" id="{7A153DC1-C7FD-97D3-B250-2F70FD044B2D}"/>
              </a:ext>
            </a:extLst>
          </p:cNvPr>
          <p:cNvSpPr/>
          <p:nvPr/>
        </p:nvSpPr>
        <p:spPr>
          <a:xfrm>
            <a:off x="4256650" y="1305415"/>
            <a:ext cx="3738978" cy="77759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sz="1600" b="1" dirty="0">
                <a:solidFill>
                  <a:schemeClr val="bg1"/>
                </a:solidFill>
                <a:cs typeface="+mn-ea"/>
                <a:sym typeface="+mn-lt"/>
              </a:rPr>
              <a:t>形成中国教育学知识体系</a:t>
            </a:r>
            <a:endParaRPr lang="en-US" altLang="zh-CN" sz="1600" b="1" dirty="0">
              <a:solidFill>
                <a:schemeClr val="bg1"/>
              </a:solidFill>
              <a:cs typeface="+mn-ea"/>
              <a:sym typeface="+mn-lt"/>
            </a:endParaRPr>
          </a:p>
          <a:p>
            <a:pPr algn="ctr">
              <a:lnSpc>
                <a:spcPct val="150000"/>
              </a:lnSpc>
            </a:pPr>
            <a:r>
              <a:rPr lang="zh-CN" altLang="en-US" sz="1600" b="1" dirty="0">
                <a:solidFill>
                  <a:schemeClr val="bg1"/>
                </a:solidFill>
                <a:cs typeface="+mn-ea"/>
                <a:sym typeface="+mn-lt"/>
              </a:rPr>
              <a:t>助力中国特色哲学社会科学的构建</a:t>
            </a:r>
          </a:p>
        </p:txBody>
      </p:sp>
      <p:sp>
        <p:nvSpPr>
          <p:cNvPr id="29" name="5">
            <a:extLst>
              <a:ext uri="{FF2B5EF4-FFF2-40B4-BE49-F238E27FC236}">
                <a16:creationId xmlns:a16="http://schemas.microsoft.com/office/drawing/2014/main" id="{14AC43E3-63F5-59C3-B212-142ACC32452B}"/>
              </a:ext>
            </a:extLst>
          </p:cNvPr>
          <p:cNvSpPr/>
          <p:nvPr/>
        </p:nvSpPr>
        <p:spPr bwMode="auto">
          <a:xfrm>
            <a:off x="4748760" y="2046439"/>
            <a:ext cx="6678897" cy="159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endParaRPr lang="zh-CN" altLang="en-US" sz="1600" dirty="0">
              <a:cs typeface="+mn-ea"/>
              <a:sym typeface="+mn-lt"/>
            </a:endParaRPr>
          </a:p>
        </p:txBody>
      </p:sp>
      <p:pic>
        <p:nvPicPr>
          <p:cNvPr id="30" name="6">
            <a:extLst>
              <a:ext uri="{FF2B5EF4-FFF2-40B4-BE49-F238E27FC236}">
                <a16:creationId xmlns:a16="http://schemas.microsoft.com/office/drawing/2014/main" id="{6BE62E87-8D45-2459-A6EE-3EF14B84A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72200" y="4499428"/>
            <a:ext cx="10740265" cy="2001985"/>
          </a:xfrm>
          <a:prstGeom prst="rect">
            <a:avLst/>
          </a:prstGeom>
        </p:spPr>
      </p:pic>
      <p:sp>
        <p:nvSpPr>
          <p:cNvPr id="32" name="文本框 31">
            <a:extLst>
              <a:ext uri="{FF2B5EF4-FFF2-40B4-BE49-F238E27FC236}">
                <a16:creationId xmlns:a16="http://schemas.microsoft.com/office/drawing/2014/main" id="{A155B0F1-87E4-805B-AB9F-819372065C8C}"/>
              </a:ext>
            </a:extLst>
          </p:cNvPr>
          <p:cNvSpPr txBox="1"/>
          <p:nvPr/>
        </p:nvSpPr>
        <p:spPr>
          <a:xfrm>
            <a:off x="1863397" y="2174790"/>
            <a:ext cx="8465205" cy="2308324"/>
          </a:xfrm>
          <a:prstGeom prst="rect">
            <a:avLst/>
          </a:prstGeom>
          <a:noFill/>
        </p:spPr>
        <p:txBody>
          <a:bodyPr wrap="square">
            <a:spAutoFit/>
          </a:bodyPr>
          <a:lstStyle/>
          <a:p>
            <a:r>
              <a:rPr lang="zh-CN" altLang="en-US" b="0" i="0" dirty="0">
                <a:effectLst/>
                <a:latin typeface="PingFang SC"/>
              </a:rPr>
              <a:t>从英国学者培根在</a:t>
            </a:r>
            <a:r>
              <a:rPr lang="en-US" altLang="zh-CN" b="0" i="0" dirty="0">
                <a:effectLst/>
                <a:latin typeface="PingFang SC"/>
              </a:rPr>
              <a:t>1623</a:t>
            </a:r>
            <a:r>
              <a:rPr lang="zh-CN" altLang="en-US" b="0" i="0" dirty="0">
                <a:effectLst/>
                <a:latin typeface="PingFang SC"/>
              </a:rPr>
              <a:t>年发表的</a:t>
            </a:r>
            <a:r>
              <a:rPr lang="en-US" altLang="zh-CN" b="0" i="0" dirty="0">
                <a:effectLst/>
                <a:latin typeface="PingFang SC"/>
              </a:rPr>
              <a:t>《</a:t>
            </a:r>
            <a:r>
              <a:rPr lang="zh-CN" altLang="en-US" b="0" i="0" dirty="0">
                <a:effectLst/>
                <a:latin typeface="PingFang SC"/>
              </a:rPr>
              <a:t>论科学的价值和发展</a:t>
            </a:r>
            <a:r>
              <a:rPr lang="en-US" altLang="zh-CN" b="0" i="0" dirty="0">
                <a:effectLst/>
                <a:latin typeface="PingFang SC"/>
              </a:rPr>
              <a:t>》</a:t>
            </a:r>
            <a:r>
              <a:rPr lang="zh-CN" altLang="en-US" b="0" i="0" dirty="0">
                <a:effectLst/>
                <a:latin typeface="PingFang SC"/>
              </a:rPr>
              <a:t>一文中首次提出将“教育学”作为一门独立的科学，到被称为“传统教育学之父”的捷克学者夸美纽斯在</a:t>
            </a:r>
            <a:r>
              <a:rPr lang="en-US" altLang="zh-CN" b="0" i="0" dirty="0">
                <a:effectLst/>
                <a:latin typeface="PingFang SC"/>
              </a:rPr>
              <a:t>1632</a:t>
            </a:r>
            <a:r>
              <a:rPr lang="zh-CN" altLang="en-US" b="0" i="0" dirty="0">
                <a:effectLst/>
                <a:latin typeface="PingFang SC"/>
              </a:rPr>
              <a:t>年出版近代第一本教育学著作</a:t>
            </a:r>
            <a:r>
              <a:rPr lang="en-US" altLang="zh-CN" b="0" i="0" dirty="0">
                <a:effectLst/>
                <a:latin typeface="PingFang SC"/>
              </a:rPr>
              <a:t>《</a:t>
            </a:r>
            <a:r>
              <a:rPr lang="zh-CN" altLang="en-US" b="0" i="0" dirty="0">
                <a:effectLst/>
                <a:latin typeface="PingFang SC"/>
              </a:rPr>
              <a:t>大教学论</a:t>
            </a:r>
            <a:r>
              <a:rPr lang="en-US" altLang="zh-CN" b="0" i="0" dirty="0">
                <a:effectLst/>
                <a:latin typeface="PingFang SC"/>
              </a:rPr>
              <a:t>》</a:t>
            </a:r>
            <a:r>
              <a:rPr lang="zh-CN" altLang="en-US" b="0" i="0" dirty="0">
                <a:effectLst/>
                <a:latin typeface="PingFang SC"/>
              </a:rPr>
              <a:t>，再到</a:t>
            </a:r>
            <a:r>
              <a:rPr lang="en-US" altLang="zh-CN" b="0" i="0" dirty="0">
                <a:effectLst/>
                <a:latin typeface="PingFang SC"/>
              </a:rPr>
              <a:t>1806</a:t>
            </a:r>
            <a:r>
              <a:rPr lang="zh-CN" altLang="en-US" b="0" i="0" dirty="0">
                <a:effectLst/>
                <a:latin typeface="PingFang SC"/>
              </a:rPr>
              <a:t>年被称为“现代教育学之父”的德国学者赫尔巴特出版第一本现代教育学著作</a:t>
            </a:r>
            <a:r>
              <a:rPr lang="en-US" altLang="zh-CN" b="0" i="0" dirty="0">
                <a:effectLst/>
                <a:latin typeface="PingFang SC"/>
              </a:rPr>
              <a:t>《</a:t>
            </a:r>
            <a:r>
              <a:rPr lang="zh-CN" altLang="en-US" b="0" i="0" dirty="0">
                <a:effectLst/>
                <a:latin typeface="PingFang SC"/>
              </a:rPr>
              <a:t>普通教育学</a:t>
            </a:r>
            <a:r>
              <a:rPr lang="en-US" altLang="zh-CN" b="0" i="0" dirty="0">
                <a:effectLst/>
                <a:latin typeface="PingFang SC"/>
              </a:rPr>
              <a:t>》</a:t>
            </a:r>
            <a:r>
              <a:rPr lang="zh-CN" altLang="en-US" b="0" i="0" dirty="0">
                <a:effectLst/>
                <a:latin typeface="PingFang SC"/>
              </a:rPr>
              <a:t>，教育学作为一门“科学”一直被认为沿用的是来自西方的知识体系和话语范式。但正如黑格尔所言：“只有当一个民族用自己的语言掌握了一门科学的时候，才能说这门科学属于这个民族。”从这个意义上来说，构建中国教育学话语体系是中华民族走向复兴、中国教育走向世界舞台的前提条件和迫切要求。</a:t>
            </a:r>
            <a:endParaRPr lang="zh-CN" altLang="en-US" dirty="0"/>
          </a:p>
        </p:txBody>
      </p:sp>
      <p:sp>
        <p:nvSpPr>
          <p:cNvPr id="33" name="1">
            <a:extLst>
              <a:ext uri="{FF2B5EF4-FFF2-40B4-BE49-F238E27FC236}">
                <a16:creationId xmlns:a16="http://schemas.microsoft.com/office/drawing/2014/main" id="{BCB3791F-650C-9224-0AA2-95C2E35D2BCA}"/>
              </a:ext>
            </a:extLst>
          </p:cNvPr>
          <p:cNvSpPr/>
          <p:nvPr/>
        </p:nvSpPr>
        <p:spPr>
          <a:xfrm>
            <a:off x="1301308" y="2138218"/>
            <a:ext cx="9589384" cy="2258103"/>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2238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allOve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nodePh="1">
                                  <p:stCondLst>
                                    <p:cond delay="0"/>
                                  </p:stCondLst>
                                  <p:endCondLst>
                                    <p:cond evt="begin" delay="0">
                                      <p:tn val="10"/>
                                    </p:cond>
                                  </p:end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500"/>
                                        <p:tgtEl>
                                          <p:spTgt spid="29"/>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p:cNvSpPr/>
          <p:nvPr/>
        </p:nvSpPr>
        <p:spPr>
          <a:xfrm>
            <a:off x="1117086" y="2138218"/>
            <a:ext cx="10018105" cy="2733386"/>
          </a:xfrm>
          <a:prstGeom prst="roundRect">
            <a:avLst>
              <a:gd name="adj" fmla="val 897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4"/>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3" name="7"/>
          <p:cNvSpPr/>
          <p:nvPr/>
        </p:nvSpPr>
        <p:spPr>
          <a:xfrm>
            <a:off x="1552073" y="2837083"/>
            <a:ext cx="9087854" cy="1446550"/>
          </a:xfrm>
          <a:prstGeom prst="rect">
            <a:avLst/>
          </a:prstGeom>
        </p:spPr>
        <p:txBody>
          <a:bodyPr wrap="square">
            <a:spAutoFit/>
          </a:bodyPr>
          <a:lstStyle/>
          <a:p>
            <a:r>
              <a:rPr lang="zh-CN" altLang="en-US" b="1" dirty="0"/>
              <a:t>中国教育学话语体系的构建首先是核心概念的重构。</a:t>
            </a:r>
            <a:r>
              <a:rPr lang="zh-CN" altLang="en-US" dirty="0"/>
              <a:t>教育家精神从源头上的继承性与民族性，概念上的原创性与时代性，内涵上的系统性与专业性，都打上了深深的“中国印记”，具有中国特色哲学社会科学的显著特点，是建构中国自主的教育学知识体系的尝试，有助于构建中国特色哲学社会科学的学科体系、学术体系、话语体系。</a:t>
            </a:r>
            <a:br>
              <a:rPr lang="zh-CN" altLang="en-US" dirty="0"/>
            </a:br>
            <a:endParaRPr lang="zh-CN" altLang="en-US" sz="1600" dirty="0">
              <a:cs typeface="+mn-ea"/>
              <a:sym typeface="+mn-lt"/>
            </a:endParaRPr>
          </a:p>
        </p:txBody>
      </p:sp>
      <p:sp>
        <p:nvSpPr>
          <p:cNvPr id="14" name="9"/>
          <p:cNvSpPr txBox="1"/>
          <p:nvPr/>
        </p:nvSpPr>
        <p:spPr>
          <a:xfrm>
            <a:off x="1299685" y="4810642"/>
            <a:ext cx="7555606" cy="441601"/>
          </a:xfrm>
          <a:prstGeom prst="rect">
            <a:avLst/>
          </a:prstGeom>
          <a:noFill/>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endParaRPr lang="zh-CN" altLang="en-US" sz="1600" b="1" dirty="0">
              <a:solidFill>
                <a:schemeClr val="bg1"/>
              </a:solidFill>
              <a:cs typeface="+mn-ea"/>
              <a:sym typeface="+mn-lt"/>
            </a:endParaRPr>
          </a:p>
        </p:txBody>
      </p:sp>
      <p:sp>
        <p:nvSpPr>
          <p:cNvPr id="11" name="2">
            <a:extLst>
              <a:ext uri="{FF2B5EF4-FFF2-40B4-BE49-F238E27FC236}">
                <a16:creationId xmlns:a16="http://schemas.microsoft.com/office/drawing/2014/main" id="{4F28FD99-09A8-3FC4-170E-BFDA7C317C8F}"/>
              </a:ext>
            </a:extLst>
          </p:cNvPr>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3">
            <a:extLst>
              <a:ext uri="{FF2B5EF4-FFF2-40B4-BE49-F238E27FC236}">
                <a16:creationId xmlns:a16="http://schemas.microsoft.com/office/drawing/2014/main" id="{4FB139EA-8F33-7521-1528-A1F436EE3D60}"/>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13" name="4">
            <a:extLst>
              <a:ext uri="{FF2B5EF4-FFF2-40B4-BE49-F238E27FC236}">
                <a16:creationId xmlns:a16="http://schemas.microsoft.com/office/drawing/2014/main" id="{3A3DA7B7-E67C-1CEB-F758-0DE465A2F6A9}"/>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教育家精神的当代价值</a:t>
            </a:r>
          </a:p>
        </p:txBody>
      </p:sp>
      <p:grpSp>
        <p:nvGrpSpPr>
          <p:cNvPr id="15" name="5">
            <a:extLst>
              <a:ext uri="{FF2B5EF4-FFF2-40B4-BE49-F238E27FC236}">
                <a16:creationId xmlns:a16="http://schemas.microsoft.com/office/drawing/2014/main" id="{50DBD14E-3A96-118A-B259-17C4B0F67D99}"/>
              </a:ext>
            </a:extLst>
          </p:cNvPr>
          <p:cNvGrpSpPr/>
          <p:nvPr/>
        </p:nvGrpSpPr>
        <p:grpSpPr>
          <a:xfrm>
            <a:off x="4601674" y="582371"/>
            <a:ext cx="1494326" cy="485723"/>
            <a:chOff x="5178058" y="4075982"/>
            <a:chExt cx="1864381" cy="606007"/>
          </a:xfrm>
          <a:solidFill>
            <a:schemeClr val="bg1"/>
          </a:solidFill>
        </p:grpSpPr>
        <p:sp>
          <p:nvSpPr>
            <p:cNvPr id="16" name="五角星 2">
              <a:extLst>
                <a:ext uri="{FF2B5EF4-FFF2-40B4-BE49-F238E27FC236}">
                  <a16:creationId xmlns:a16="http://schemas.microsoft.com/office/drawing/2014/main" id="{8B66092C-9B47-58D1-1627-10B6ABA4EEFC}"/>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7">
              <a:extLst>
                <a:ext uri="{FF2B5EF4-FFF2-40B4-BE49-F238E27FC236}">
                  <a16:creationId xmlns:a16="http://schemas.microsoft.com/office/drawing/2014/main" id="{2E86BCCD-D61A-C7F3-4AFB-7DD004ACE0F2}"/>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五角星 18">
              <a:extLst>
                <a:ext uri="{FF2B5EF4-FFF2-40B4-BE49-F238E27FC236}">
                  <a16:creationId xmlns:a16="http://schemas.microsoft.com/office/drawing/2014/main" id="{5297B091-5977-4655-6175-8C4CC1F9B36C}"/>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161920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p:cNvSpPr txBox="1"/>
          <p:nvPr/>
        </p:nvSpPr>
        <p:spPr>
          <a:xfrm>
            <a:off x="4300944" y="996669"/>
            <a:ext cx="3590111" cy="1458861"/>
          </a:xfrm>
          <a:prstGeom prst="rect">
            <a:avLst/>
          </a:prstGeom>
        </p:spPr>
        <p:txBody>
          <a:bodyPr vert="horz" lIns="91440" tIns="45720" rIns="91440" bIns="45720" rtlCol="0" anchor="b">
            <a:noAutofit/>
          </a:bodyPr>
          <a:lstStyle>
            <a:lvl1pPr algn="ctr">
              <a:lnSpc>
                <a:spcPct val="90000"/>
              </a:lnSpc>
              <a:spcBef>
                <a:spcPct val="0"/>
              </a:spcBef>
              <a:buNone/>
              <a:defRPr sz="9600">
                <a:gradFill flip="none" rotWithShape="1">
                  <a:gsLst>
                    <a:gs pos="0">
                      <a:schemeClr val="accent1">
                        <a:lumMod val="5000"/>
                        <a:lumOff val="95000"/>
                      </a:scheme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HYShangWeiShouShuJ" charset="-122"/>
                <a:ea typeface="HYShangWeiShouShuJ" charset="-122"/>
                <a:cs typeface="HYShangWeiShouShuJ" charset="-122"/>
              </a:defRPr>
            </a:lvl1pPr>
          </a:lstStyle>
          <a:p>
            <a:pPr algn="dist"/>
            <a:r>
              <a:rPr lang="zh-CN" altLang="en-US" sz="6000" dirty="0">
                <a:solidFill>
                  <a:schemeClr val="bg1"/>
                </a:solidFill>
                <a:latin typeface="微软雅黑" panose="020B0503020204020204" pitchFamily="34" charset="-122"/>
                <a:ea typeface="微软雅黑" panose="020B0503020204020204" pitchFamily="34" charset="-122"/>
                <a:cs typeface="+mn-ea"/>
                <a:sym typeface="+mn-lt"/>
              </a:rPr>
              <a:t>第三章</a:t>
            </a:r>
          </a:p>
        </p:txBody>
      </p:sp>
      <p:sp>
        <p:nvSpPr>
          <p:cNvPr id="27" name="2"/>
          <p:cNvSpPr txBox="1"/>
          <p:nvPr/>
        </p:nvSpPr>
        <p:spPr>
          <a:xfrm>
            <a:off x="838200" y="2106613"/>
            <a:ext cx="10515600" cy="1979612"/>
          </a:xfr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8000" dirty="0">
                <a:gradFill flip="none" rotWithShape="1">
                  <a:gsLst>
                    <a:gs pos="0">
                      <a:schemeClr val="accent1">
                        <a:lumMod val="5000"/>
                        <a:lumOff val="95000"/>
                      </a:scheme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微软雅黑" panose="020B0503020204020204" pitchFamily="34" charset="-122"/>
                <a:ea typeface="微软雅黑" panose="020B0503020204020204" pitchFamily="34" charset="-122"/>
                <a:cs typeface="+mn-ea"/>
                <a:sym typeface="+mn-lt"/>
              </a:rPr>
              <a:t>如何弘扬教育家精神</a:t>
            </a:r>
          </a:p>
        </p:txBody>
      </p:sp>
      <p:grpSp>
        <p:nvGrpSpPr>
          <p:cNvPr id="28" name="3"/>
          <p:cNvGrpSpPr/>
          <p:nvPr/>
        </p:nvGrpSpPr>
        <p:grpSpPr>
          <a:xfrm>
            <a:off x="2652905" y="4075982"/>
            <a:ext cx="6886190" cy="606007"/>
            <a:chOff x="2399944" y="4300112"/>
            <a:chExt cx="6886190" cy="606007"/>
          </a:xfrm>
        </p:grpSpPr>
        <p:sp>
          <p:nvSpPr>
            <p:cNvPr id="29" name="五角星 2"/>
            <p:cNvSpPr/>
            <p:nvPr/>
          </p:nvSpPr>
          <p:spPr>
            <a:xfrm>
              <a:off x="5554284" y="4300112"/>
              <a:ext cx="606007" cy="606007"/>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www.LFPPT.com"/>
            <p:cNvSpPr/>
            <p:nvPr/>
          </p:nvSpPr>
          <p:spPr>
            <a:xfrm>
              <a:off x="4925097" y="4375414"/>
              <a:ext cx="455403" cy="455403"/>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www.LFPPT.com"/>
            <p:cNvSpPr/>
            <p:nvPr/>
          </p:nvSpPr>
          <p:spPr>
            <a:xfrm>
              <a:off x="6334075" y="4375414"/>
              <a:ext cx="455403" cy="455403"/>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 name="直线连接符 19"/>
            <p:cNvCxnSpPr/>
            <p:nvPr/>
          </p:nvCxnSpPr>
          <p:spPr>
            <a:xfrm>
              <a:off x="2399944" y="4713604"/>
              <a:ext cx="2201552"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直线连接符 23"/>
            <p:cNvCxnSpPr/>
            <p:nvPr/>
          </p:nvCxnSpPr>
          <p:spPr>
            <a:xfrm flipH="1" flipV="1">
              <a:off x="7026473" y="4663822"/>
              <a:ext cx="2259661"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9787228"/>
      </p:ext>
    </p:extLst>
  </p:cSld>
  <p:clrMapOvr>
    <a:masterClrMapping/>
  </p:clrMapOvr>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11" name="5"/>
          <p:cNvSpPr/>
          <p:nvPr/>
        </p:nvSpPr>
        <p:spPr>
          <a:xfrm>
            <a:off x="1429525" y="1600576"/>
            <a:ext cx="4570482" cy="369332"/>
          </a:xfrm>
          <a:prstGeom prst="rect">
            <a:avLst/>
          </a:prstGeom>
        </p:spPr>
        <p:txBody>
          <a:bodyPr wrap="none">
            <a:spAutoFit/>
          </a:bodyPr>
          <a:lstStyle/>
          <a:p>
            <a:r>
              <a:rPr lang="zh-CN" altLang="en-US" b="1" dirty="0">
                <a:cs typeface="+mn-ea"/>
                <a:sym typeface="+mn-lt"/>
              </a:rPr>
              <a:t>时刻铭记党的宗旨，加强实践中服务人民。</a:t>
            </a:r>
          </a:p>
        </p:txBody>
      </p:sp>
      <p:grpSp>
        <p:nvGrpSpPr>
          <p:cNvPr id="12" name="6"/>
          <p:cNvGrpSpPr/>
          <p:nvPr/>
        </p:nvGrpSpPr>
        <p:grpSpPr>
          <a:xfrm>
            <a:off x="1251373" y="2095209"/>
            <a:ext cx="4748635" cy="81684"/>
            <a:chOff x="1154720" y="2678545"/>
            <a:chExt cx="4748635" cy="81684"/>
          </a:xfrm>
        </p:grpSpPr>
        <p:cxnSp>
          <p:nvCxnSpPr>
            <p:cNvPr id="13" name="直接连接符 12"/>
            <p:cNvCxnSpPr/>
            <p:nvPr/>
          </p:nvCxnSpPr>
          <p:spPr>
            <a:xfrm>
              <a:off x="1154720" y="2678545"/>
              <a:ext cx="47486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54720" y="2760229"/>
              <a:ext cx="474863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5" name="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783584" y="1293048"/>
            <a:ext cx="4582198" cy="4582198"/>
          </a:xfrm>
          <a:prstGeom prst="rect">
            <a:avLst/>
          </a:prstGeom>
        </p:spPr>
      </p:pic>
      <p:sp>
        <p:nvSpPr>
          <p:cNvPr id="16" name="8"/>
          <p:cNvSpPr/>
          <p:nvPr/>
        </p:nvSpPr>
        <p:spPr>
          <a:xfrm>
            <a:off x="855966" y="2258577"/>
            <a:ext cx="5717599" cy="3411205"/>
          </a:xfrm>
          <a:prstGeom prst="roundRect">
            <a:avLst>
              <a:gd name="adj" fmla="val 134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9"/>
          <p:cNvSpPr/>
          <p:nvPr/>
        </p:nvSpPr>
        <p:spPr>
          <a:xfrm>
            <a:off x="1086139" y="2465563"/>
            <a:ext cx="5398790" cy="2743700"/>
          </a:xfrm>
          <a:prstGeom prst="rect">
            <a:avLst/>
          </a:prstGeom>
        </p:spPr>
        <p:txBody>
          <a:bodyPr wrap="square">
            <a:spAutoFit/>
          </a:bodyPr>
          <a:lstStyle/>
          <a:p>
            <a:pPr>
              <a:lnSpc>
                <a:spcPct val="250000"/>
              </a:lnSpc>
            </a:pPr>
            <a:r>
              <a:rPr lang="en-US" altLang="zh-CN" b="1" dirty="0">
                <a:solidFill>
                  <a:schemeClr val="bg1"/>
                </a:solidFill>
                <a:cs typeface="+mn-ea"/>
                <a:sym typeface="+mn-lt"/>
              </a:rPr>
              <a:t>1.</a:t>
            </a:r>
            <a:r>
              <a:rPr lang="zh-CN" altLang="en-US" b="1" dirty="0">
                <a:solidFill>
                  <a:schemeClr val="bg1"/>
                </a:solidFill>
                <a:cs typeface="+mn-ea"/>
                <a:sym typeface="+mn-lt"/>
              </a:rPr>
              <a:t>坚持全过程、全方位、全要素涵养教育家精神</a:t>
            </a:r>
            <a:endParaRPr lang="en-US" altLang="zh-CN" b="1" dirty="0">
              <a:solidFill>
                <a:schemeClr val="bg1"/>
              </a:solidFill>
              <a:cs typeface="+mn-ea"/>
              <a:sym typeface="+mn-lt"/>
            </a:endParaRPr>
          </a:p>
          <a:p>
            <a:pPr>
              <a:lnSpc>
                <a:spcPct val="250000"/>
              </a:lnSpc>
            </a:pPr>
            <a:r>
              <a:rPr lang="en-US" altLang="zh-CN" b="1" dirty="0">
                <a:solidFill>
                  <a:schemeClr val="bg1"/>
                </a:solidFill>
                <a:cs typeface="+mn-ea"/>
                <a:sym typeface="+mn-lt"/>
              </a:rPr>
              <a:t>2.</a:t>
            </a:r>
            <a:r>
              <a:rPr lang="zh-CN" altLang="en-US" b="1" dirty="0">
                <a:solidFill>
                  <a:schemeClr val="bg1"/>
                </a:solidFill>
                <a:cs typeface="+mn-ea"/>
                <a:sym typeface="+mn-lt"/>
              </a:rPr>
              <a:t>打造培育和弘扬教育家精神的良好生态</a:t>
            </a:r>
            <a:endParaRPr lang="en-US" altLang="zh-CN" b="1" dirty="0">
              <a:solidFill>
                <a:schemeClr val="bg1"/>
              </a:solidFill>
              <a:cs typeface="+mn-ea"/>
              <a:sym typeface="+mn-lt"/>
            </a:endParaRPr>
          </a:p>
          <a:p>
            <a:pPr>
              <a:lnSpc>
                <a:spcPct val="250000"/>
              </a:lnSpc>
            </a:pPr>
            <a:r>
              <a:rPr lang="en-US" altLang="zh-CN" b="1" dirty="0">
                <a:solidFill>
                  <a:schemeClr val="bg1"/>
                </a:solidFill>
                <a:cs typeface="+mn-ea"/>
                <a:sym typeface="+mn-lt"/>
              </a:rPr>
              <a:t>3.</a:t>
            </a:r>
            <a:r>
              <a:rPr lang="zh-CN" altLang="en-US" b="1" dirty="0">
                <a:solidFill>
                  <a:schemeClr val="bg1"/>
                </a:solidFill>
                <a:cs typeface="+mn-ea"/>
                <a:sym typeface="+mn-lt"/>
              </a:rPr>
              <a:t>激发广大教师追求和践行教育家精神的内在动力</a:t>
            </a:r>
            <a:endParaRPr lang="en-US" altLang="zh-CN" b="1" dirty="0">
              <a:solidFill>
                <a:schemeClr val="bg1"/>
              </a:solidFill>
              <a:cs typeface="+mn-ea"/>
              <a:sym typeface="+mn-lt"/>
            </a:endParaRPr>
          </a:p>
          <a:p>
            <a:pPr>
              <a:lnSpc>
                <a:spcPct val="250000"/>
              </a:lnSpc>
            </a:pPr>
            <a:r>
              <a:rPr lang="en-US" altLang="zh-CN" b="1" dirty="0">
                <a:solidFill>
                  <a:schemeClr val="bg1"/>
                </a:solidFill>
                <a:cs typeface="+mn-ea"/>
                <a:sym typeface="+mn-lt"/>
              </a:rPr>
              <a:t>4.</a:t>
            </a:r>
            <a:r>
              <a:rPr lang="zh-CN" altLang="en-US" b="1" dirty="0">
                <a:solidFill>
                  <a:schemeClr val="bg1"/>
                </a:solidFill>
                <a:cs typeface="+mn-ea"/>
                <a:sym typeface="+mn-lt"/>
              </a:rPr>
              <a:t>推动教育家精神在国际交流中不断完善</a:t>
            </a:r>
          </a:p>
        </p:txBody>
      </p:sp>
      <p:sp>
        <p:nvSpPr>
          <p:cNvPr id="3" name="3">
            <a:extLst>
              <a:ext uri="{FF2B5EF4-FFF2-40B4-BE49-F238E27FC236}">
                <a16:creationId xmlns:a16="http://schemas.microsoft.com/office/drawing/2014/main" id="{90EB176A-F0A2-DB3E-9AD1-3AE97863B695}"/>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8" name="4">
            <a:extLst>
              <a:ext uri="{FF2B5EF4-FFF2-40B4-BE49-F238E27FC236}">
                <a16:creationId xmlns:a16="http://schemas.microsoft.com/office/drawing/2014/main" id="{2A8EF8FF-EAC3-7A99-8676-F3B923A15A12}"/>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如何弘扬教育家精神</a:t>
            </a:r>
          </a:p>
        </p:txBody>
      </p:sp>
      <p:grpSp>
        <p:nvGrpSpPr>
          <p:cNvPr id="9" name="5">
            <a:extLst>
              <a:ext uri="{FF2B5EF4-FFF2-40B4-BE49-F238E27FC236}">
                <a16:creationId xmlns:a16="http://schemas.microsoft.com/office/drawing/2014/main" id="{E337500A-9D5B-3259-1A2E-DB404C5AA151}"/>
              </a:ext>
            </a:extLst>
          </p:cNvPr>
          <p:cNvGrpSpPr/>
          <p:nvPr/>
        </p:nvGrpSpPr>
        <p:grpSpPr>
          <a:xfrm>
            <a:off x="4601674" y="582371"/>
            <a:ext cx="1494326" cy="485723"/>
            <a:chOff x="5178058" y="4075982"/>
            <a:chExt cx="1864381" cy="606007"/>
          </a:xfrm>
          <a:solidFill>
            <a:schemeClr val="bg1"/>
          </a:solidFill>
        </p:grpSpPr>
        <p:sp>
          <p:nvSpPr>
            <p:cNvPr id="10" name="五角星 2">
              <a:extLst>
                <a:ext uri="{FF2B5EF4-FFF2-40B4-BE49-F238E27FC236}">
                  <a16:creationId xmlns:a16="http://schemas.microsoft.com/office/drawing/2014/main" id="{DADE24C4-CA3B-DD0C-CC16-4739D10822FD}"/>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7">
              <a:extLst>
                <a:ext uri="{FF2B5EF4-FFF2-40B4-BE49-F238E27FC236}">
                  <a16:creationId xmlns:a16="http://schemas.microsoft.com/office/drawing/2014/main" id="{FADFF7D5-A973-C6EA-1A0D-39830544AAE0}"/>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五角星 18">
              <a:extLst>
                <a:ext uri="{FF2B5EF4-FFF2-40B4-BE49-F238E27FC236}">
                  <a16:creationId xmlns:a16="http://schemas.microsoft.com/office/drawing/2014/main" id="{D629B607-9DAA-74E8-94DF-2CDCE5CCCFDF}"/>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337633705"/>
      </p:ext>
    </p:extLst>
  </p:cSld>
  <p:clrMapOvr>
    <a:masterClrMapping/>
  </p:clrMapOvr>
  <mc:AlternateContent xmlns:mc="http://schemas.openxmlformats.org/markup-compatibility/2006" xmlns:p14="http://schemas.microsoft.com/office/powerpoint/2010/main">
    <mc:Choice Requires="p14">
      <p:transition spd="slow" p14:dur="1600" advTm="3000">
        <p14:gallery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p:cNvSpPr/>
          <p:nvPr/>
        </p:nvSpPr>
        <p:spPr>
          <a:xfrm>
            <a:off x="2982348" y="1451475"/>
            <a:ext cx="6765334" cy="461665"/>
          </a:xfrm>
          <a:prstGeom prst="rect">
            <a:avLst/>
          </a:prstGeom>
        </p:spPr>
        <p:txBody>
          <a:bodyPr wrap="square">
            <a:spAutoFit/>
          </a:bodyPr>
          <a:lstStyle/>
          <a:p>
            <a:pPr algn="ctr"/>
            <a:r>
              <a:rPr lang="zh-CN" altLang="en-US" sz="2400" b="1" dirty="0">
                <a:solidFill>
                  <a:srgbClr val="FF0000"/>
                </a:solidFill>
                <a:cs typeface="+mn-ea"/>
                <a:sym typeface="+mn-lt"/>
              </a:rPr>
              <a:t>坚持全过程、全方位、全要素涵养教育家精神</a:t>
            </a:r>
          </a:p>
        </p:txBody>
      </p:sp>
      <p:sp>
        <p:nvSpPr>
          <p:cNvPr id="6"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29" name="5"/>
          <p:cNvSpPr txBox="1"/>
          <p:nvPr/>
        </p:nvSpPr>
        <p:spPr>
          <a:xfrm>
            <a:off x="951774" y="2916769"/>
            <a:ext cx="3388391"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贯彻理念</a:t>
            </a:r>
            <a:endParaRPr lang="en-US" altLang="zh-CN" b="1" dirty="0">
              <a:solidFill>
                <a:schemeClr val="bg1"/>
              </a:solidFill>
              <a:cs typeface="+mn-ea"/>
              <a:sym typeface="+mn-lt"/>
            </a:endParaRPr>
          </a:p>
        </p:txBody>
      </p:sp>
      <p:sp>
        <p:nvSpPr>
          <p:cNvPr id="30" name="6"/>
          <p:cNvSpPr txBox="1"/>
          <p:nvPr/>
        </p:nvSpPr>
        <p:spPr>
          <a:xfrm>
            <a:off x="4601673" y="2289800"/>
            <a:ext cx="6903786" cy="1704954"/>
          </a:xfrm>
          <a:prstGeom prst="rect">
            <a:avLst/>
          </a:prstGeom>
          <a:noFill/>
        </p:spPr>
        <p:txBody>
          <a:bodyPr wrap="square" rtlCol="0">
            <a:spAutoFit/>
          </a:bodyPr>
          <a:lstStyle/>
          <a:p>
            <a:pPr>
              <a:lnSpc>
                <a:spcPct val="150000"/>
              </a:lnSpc>
            </a:pPr>
            <a:r>
              <a:rPr lang="zh-CN" altLang="en-US" dirty="0"/>
              <a:t>以全面涵养的理念将学习和弘扬教育家精神贯穿于教师培养培训的全过程、贯穿于教师教书育人和科研创新实践的各方面，贯穿于教师从入职、晋升到退休职业生涯的全阶段，使崇尚和践行教育家精神成为教师的职业生活常态，成为教师的人生价值追求。</a:t>
            </a:r>
            <a:endParaRPr lang="en-US" altLang="zh-CN" sz="1600" dirty="0">
              <a:cs typeface="+mn-ea"/>
              <a:sym typeface="+mn-lt"/>
            </a:endParaRPr>
          </a:p>
        </p:txBody>
      </p:sp>
      <p:sp>
        <p:nvSpPr>
          <p:cNvPr id="24" name="7"/>
          <p:cNvSpPr txBox="1"/>
          <p:nvPr/>
        </p:nvSpPr>
        <p:spPr>
          <a:xfrm>
            <a:off x="951775" y="4893227"/>
            <a:ext cx="3388392"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宣传和培育教育家精神。</a:t>
            </a:r>
            <a:endParaRPr lang="en-US" altLang="zh-CN" b="1" dirty="0">
              <a:solidFill>
                <a:schemeClr val="bg1"/>
              </a:solidFill>
              <a:cs typeface="+mn-ea"/>
              <a:sym typeface="+mn-lt"/>
            </a:endParaRPr>
          </a:p>
        </p:txBody>
      </p:sp>
      <p:sp>
        <p:nvSpPr>
          <p:cNvPr id="25" name="8"/>
          <p:cNvSpPr txBox="1"/>
          <p:nvPr/>
        </p:nvSpPr>
        <p:spPr>
          <a:xfrm>
            <a:off x="4601674" y="4202333"/>
            <a:ext cx="6903785" cy="2120452"/>
          </a:xfrm>
          <a:prstGeom prst="rect">
            <a:avLst/>
          </a:prstGeom>
          <a:noFill/>
        </p:spPr>
        <p:txBody>
          <a:bodyPr wrap="square" rtlCol="0">
            <a:spAutoFit/>
          </a:bodyPr>
          <a:lstStyle/>
          <a:p>
            <a:pPr>
              <a:lnSpc>
                <a:spcPct val="150000"/>
              </a:lnSpc>
            </a:pPr>
            <a:r>
              <a:rPr lang="zh-CN" altLang="en-US" dirty="0"/>
              <a:t>以统筹推进的方式系统宣传和培育教育家精神，助力教师通过自我学习、课程培训、实践浸润等多种形式学深悟透、探索践行教育家精神。如将教育家精神纳入各级培养培训课程并开发理论与实践相结合的课程资源和案例，推动教师通过体验式学习“体悟”教育家精神的实践样态，利用数字化赋能教育家精神培育和专题研修等。</a:t>
            </a:r>
            <a:endParaRPr lang="en-US" altLang="zh-CN" sz="1600" dirty="0">
              <a:cs typeface="+mn-ea"/>
              <a:sym typeface="+mn-lt"/>
            </a:endParaRPr>
          </a:p>
        </p:txBody>
      </p:sp>
      <p:grpSp>
        <p:nvGrpSpPr>
          <p:cNvPr id="31" name="11"/>
          <p:cNvGrpSpPr/>
          <p:nvPr/>
        </p:nvGrpSpPr>
        <p:grpSpPr>
          <a:xfrm>
            <a:off x="3836131" y="2082220"/>
            <a:ext cx="4748635" cy="81684"/>
            <a:chOff x="1154720" y="2678545"/>
            <a:chExt cx="4748635" cy="81684"/>
          </a:xfrm>
        </p:grpSpPr>
        <p:cxnSp>
          <p:nvCxnSpPr>
            <p:cNvPr id="32" name="直接连接符 31"/>
            <p:cNvCxnSpPr/>
            <p:nvPr/>
          </p:nvCxnSpPr>
          <p:spPr>
            <a:xfrm>
              <a:off x="1154720" y="2678545"/>
              <a:ext cx="47486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54720" y="2760229"/>
              <a:ext cx="474863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3">
            <a:extLst>
              <a:ext uri="{FF2B5EF4-FFF2-40B4-BE49-F238E27FC236}">
                <a16:creationId xmlns:a16="http://schemas.microsoft.com/office/drawing/2014/main" id="{158C528D-DA1D-D082-EEF2-8FD6B3BB02B8}"/>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9" name="4">
            <a:extLst>
              <a:ext uri="{FF2B5EF4-FFF2-40B4-BE49-F238E27FC236}">
                <a16:creationId xmlns:a16="http://schemas.microsoft.com/office/drawing/2014/main" id="{CA108AF9-607B-973F-E628-1DF71F108F31}"/>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如何弘扬教育家精神</a:t>
            </a:r>
          </a:p>
        </p:txBody>
      </p:sp>
      <p:grpSp>
        <p:nvGrpSpPr>
          <p:cNvPr id="10" name="5">
            <a:extLst>
              <a:ext uri="{FF2B5EF4-FFF2-40B4-BE49-F238E27FC236}">
                <a16:creationId xmlns:a16="http://schemas.microsoft.com/office/drawing/2014/main" id="{4C957C47-728A-1BE1-B7FB-AED54B181856}"/>
              </a:ext>
            </a:extLst>
          </p:cNvPr>
          <p:cNvGrpSpPr/>
          <p:nvPr/>
        </p:nvGrpSpPr>
        <p:grpSpPr>
          <a:xfrm>
            <a:off x="4601674" y="582371"/>
            <a:ext cx="1494326" cy="485723"/>
            <a:chOff x="5178058" y="4075982"/>
            <a:chExt cx="1864381" cy="606007"/>
          </a:xfrm>
          <a:solidFill>
            <a:schemeClr val="bg1"/>
          </a:solidFill>
        </p:grpSpPr>
        <p:sp>
          <p:nvSpPr>
            <p:cNvPr id="11" name="五角星 2">
              <a:extLst>
                <a:ext uri="{FF2B5EF4-FFF2-40B4-BE49-F238E27FC236}">
                  <a16:creationId xmlns:a16="http://schemas.microsoft.com/office/drawing/2014/main" id="{6253A252-FBA0-C1F6-BF2B-26B2F3217CB6}"/>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五角星 17">
              <a:extLst>
                <a:ext uri="{FF2B5EF4-FFF2-40B4-BE49-F238E27FC236}">
                  <a16:creationId xmlns:a16="http://schemas.microsoft.com/office/drawing/2014/main" id="{6840DC39-DDDD-92D9-BE1B-2C56B87C4EFD}"/>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五角星 18">
              <a:extLst>
                <a:ext uri="{FF2B5EF4-FFF2-40B4-BE49-F238E27FC236}">
                  <a16:creationId xmlns:a16="http://schemas.microsoft.com/office/drawing/2014/main" id="{B6A40DFD-0656-BF4B-0939-F75B965CD458}"/>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245954614"/>
      </p:ext>
    </p:extLst>
  </p:cSld>
  <p:clrMapOvr>
    <a:masterClrMapping/>
  </p:clrMapOvr>
  <mc:AlternateContent xmlns:mc="http://schemas.openxmlformats.org/markup-compatibility/2006" xmlns:p14="http://schemas.microsoft.com/office/powerpoint/2010/main">
    <mc:Choice Requires="p14">
      <p:transition spd="slow" p14:dur="1600" advTm="3000">
        <p14:gallery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0-#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p:tgtEl>
                                          <p:spTgt spid="29"/>
                                        </p:tgtEl>
                                        <p:attrNameLst>
                                          <p:attrName>ppt_y</p:attrName>
                                        </p:attrNameLst>
                                      </p:cBhvr>
                                      <p:tavLst>
                                        <p:tav tm="0">
                                          <p:val>
                                            <p:strVal val="#ppt_y+#ppt_h*1.125000"/>
                                          </p:val>
                                        </p:tav>
                                        <p:tav tm="100000">
                                          <p:val>
                                            <p:strVal val="#ppt_y"/>
                                          </p:val>
                                        </p:tav>
                                      </p:tavLst>
                                    </p:anim>
                                    <p:animEffect transition="in" filter="wipe(up)">
                                      <p:cBhvr>
                                        <p:cTn id="18" dur="500"/>
                                        <p:tgtEl>
                                          <p:spTgt spid="29"/>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500"/>
                                        <p:tgtEl>
                                          <p:spTgt spid="30"/>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p:bldP spid="24" grpId="0" animBg="1"/>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p:cNvSpPr/>
          <p:nvPr/>
        </p:nvSpPr>
        <p:spPr>
          <a:xfrm>
            <a:off x="2982348" y="1451475"/>
            <a:ext cx="6765334" cy="461665"/>
          </a:xfrm>
          <a:prstGeom prst="rect">
            <a:avLst/>
          </a:prstGeom>
        </p:spPr>
        <p:txBody>
          <a:bodyPr wrap="square">
            <a:spAutoFit/>
          </a:bodyPr>
          <a:lstStyle/>
          <a:p>
            <a:pPr algn="ctr"/>
            <a:r>
              <a:rPr lang="zh-CN" altLang="en-US" sz="2400" b="1" dirty="0">
                <a:solidFill>
                  <a:srgbClr val="FF0000"/>
                </a:solidFill>
                <a:cs typeface="+mn-ea"/>
                <a:sym typeface="+mn-lt"/>
              </a:rPr>
              <a:t>打造培育和弘扬教育家精神的良好生态</a:t>
            </a:r>
          </a:p>
        </p:txBody>
      </p:sp>
      <p:sp>
        <p:nvSpPr>
          <p:cNvPr id="6"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29" name="5"/>
          <p:cNvSpPr txBox="1"/>
          <p:nvPr/>
        </p:nvSpPr>
        <p:spPr>
          <a:xfrm>
            <a:off x="940976" y="2650848"/>
            <a:ext cx="3388391"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持续深化教师评价改革</a:t>
            </a:r>
            <a:endParaRPr lang="en-US" altLang="zh-CN" b="1" dirty="0">
              <a:solidFill>
                <a:schemeClr val="bg1"/>
              </a:solidFill>
              <a:cs typeface="+mn-ea"/>
              <a:sym typeface="+mn-lt"/>
            </a:endParaRPr>
          </a:p>
        </p:txBody>
      </p:sp>
      <p:sp>
        <p:nvSpPr>
          <p:cNvPr id="30" name="6"/>
          <p:cNvSpPr txBox="1"/>
          <p:nvPr/>
        </p:nvSpPr>
        <p:spPr>
          <a:xfrm>
            <a:off x="4329367" y="2298177"/>
            <a:ext cx="6903786" cy="1156407"/>
          </a:xfrm>
          <a:prstGeom prst="rect">
            <a:avLst/>
          </a:prstGeom>
          <a:noFill/>
        </p:spPr>
        <p:txBody>
          <a:bodyPr wrap="square" rtlCol="0">
            <a:spAutoFit/>
          </a:bodyPr>
          <a:lstStyle/>
          <a:p>
            <a:pPr>
              <a:lnSpc>
                <a:spcPct val="150000"/>
              </a:lnSpc>
            </a:pPr>
            <a:r>
              <a:rPr lang="zh-CN" altLang="en-US" sz="1600" dirty="0"/>
              <a:t>通过评价激励教师自觉践行教育家精神，鼓励校长和教师大胆创新和探索，改革教育思想、教育模式、教育方法，坚持分类评价，突出发展性评价，建立教育家成长的制度体系。</a:t>
            </a:r>
            <a:endParaRPr lang="en-US" altLang="zh-CN" sz="1400" dirty="0">
              <a:cs typeface="+mn-ea"/>
              <a:sym typeface="+mn-lt"/>
            </a:endParaRPr>
          </a:p>
        </p:txBody>
      </p:sp>
      <p:sp>
        <p:nvSpPr>
          <p:cNvPr id="24" name="7"/>
          <p:cNvSpPr txBox="1"/>
          <p:nvPr/>
        </p:nvSpPr>
        <p:spPr>
          <a:xfrm>
            <a:off x="940975" y="4008653"/>
            <a:ext cx="3388392"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健全教师荣誉表彰制度</a:t>
            </a:r>
            <a:endParaRPr lang="en-US" altLang="zh-CN" b="1" dirty="0">
              <a:solidFill>
                <a:schemeClr val="bg1"/>
              </a:solidFill>
              <a:cs typeface="+mn-ea"/>
              <a:sym typeface="+mn-lt"/>
            </a:endParaRPr>
          </a:p>
        </p:txBody>
      </p:sp>
      <p:sp>
        <p:nvSpPr>
          <p:cNvPr id="25" name="8"/>
          <p:cNvSpPr txBox="1"/>
          <p:nvPr/>
        </p:nvSpPr>
        <p:spPr>
          <a:xfrm>
            <a:off x="4340164" y="3708385"/>
            <a:ext cx="6903785" cy="1156407"/>
          </a:xfrm>
          <a:prstGeom prst="rect">
            <a:avLst/>
          </a:prstGeom>
          <a:noFill/>
        </p:spPr>
        <p:txBody>
          <a:bodyPr wrap="square" rtlCol="0">
            <a:spAutoFit/>
          </a:bodyPr>
          <a:lstStyle/>
          <a:p>
            <a:pPr>
              <a:lnSpc>
                <a:spcPct val="150000"/>
              </a:lnSpc>
            </a:pPr>
            <a:r>
              <a:rPr lang="zh-CN" altLang="en-US" sz="1600" dirty="0"/>
              <a:t>加大对优秀教师的表彰力度，提升表彰层级，持续开展“人民教育家”等国家荣誉称号的授予，在“全国教书育人楷模”“全国最美教师”“全国模范教师”“全国优秀教师”等表彰中加大对教育家精神的强调。</a:t>
            </a:r>
            <a:endParaRPr lang="en-US" altLang="zh-CN" sz="1400" dirty="0">
              <a:cs typeface="+mn-ea"/>
              <a:sym typeface="+mn-lt"/>
            </a:endParaRPr>
          </a:p>
        </p:txBody>
      </p:sp>
      <p:grpSp>
        <p:nvGrpSpPr>
          <p:cNvPr id="31" name="11"/>
          <p:cNvGrpSpPr/>
          <p:nvPr/>
        </p:nvGrpSpPr>
        <p:grpSpPr>
          <a:xfrm>
            <a:off x="3836131" y="2082220"/>
            <a:ext cx="4748635" cy="81684"/>
            <a:chOff x="1154720" y="2678545"/>
            <a:chExt cx="4748635" cy="81684"/>
          </a:xfrm>
        </p:grpSpPr>
        <p:cxnSp>
          <p:nvCxnSpPr>
            <p:cNvPr id="32" name="直接连接符 31"/>
            <p:cNvCxnSpPr/>
            <p:nvPr/>
          </p:nvCxnSpPr>
          <p:spPr>
            <a:xfrm>
              <a:off x="1154720" y="2678545"/>
              <a:ext cx="47486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54720" y="2760229"/>
              <a:ext cx="474863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3">
            <a:extLst>
              <a:ext uri="{FF2B5EF4-FFF2-40B4-BE49-F238E27FC236}">
                <a16:creationId xmlns:a16="http://schemas.microsoft.com/office/drawing/2014/main" id="{158C528D-DA1D-D082-EEF2-8FD6B3BB02B8}"/>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9" name="4">
            <a:extLst>
              <a:ext uri="{FF2B5EF4-FFF2-40B4-BE49-F238E27FC236}">
                <a16:creationId xmlns:a16="http://schemas.microsoft.com/office/drawing/2014/main" id="{CA108AF9-607B-973F-E628-1DF71F108F31}"/>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如何弘扬教育家精神</a:t>
            </a:r>
          </a:p>
        </p:txBody>
      </p:sp>
      <p:grpSp>
        <p:nvGrpSpPr>
          <p:cNvPr id="10" name="5">
            <a:extLst>
              <a:ext uri="{FF2B5EF4-FFF2-40B4-BE49-F238E27FC236}">
                <a16:creationId xmlns:a16="http://schemas.microsoft.com/office/drawing/2014/main" id="{4C957C47-728A-1BE1-B7FB-AED54B181856}"/>
              </a:ext>
            </a:extLst>
          </p:cNvPr>
          <p:cNvGrpSpPr/>
          <p:nvPr/>
        </p:nvGrpSpPr>
        <p:grpSpPr>
          <a:xfrm>
            <a:off x="4601674" y="582371"/>
            <a:ext cx="1494326" cy="485723"/>
            <a:chOff x="5178058" y="4075982"/>
            <a:chExt cx="1864381" cy="606007"/>
          </a:xfrm>
          <a:solidFill>
            <a:schemeClr val="bg1"/>
          </a:solidFill>
        </p:grpSpPr>
        <p:sp>
          <p:nvSpPr>
            <p:cNvPr id="11" name="五角星 2">
              <a:extLst>
                <a:ext uri="{FF2B5EF4-FFF2-40B4-BE49-F238E27FC236}">
                  <a16:creationId xmlns:a16="http://schemas.microsoft.com/office/drawing/2014/main" id="{6253A252-FBA0-C1F6-BF2B-26B2F3217CB6}"/>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五角星 17">
              <a:extLst>
                <a:ext uri="{FF2B5EF4-FFF2-40B4-BE49-F238E27FC236}">
                  <a16:creationId xmlns:a16="http://schemas.microsoft.com/office/drawing/2014/main" id="{6840DC39-DDDD-92D9-BE1B-2C56B87C4EFD}"/>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五角星 18">
              <a:extLst>
                <a:ext uri="{FF2B5EF4-FFF2-40B4-BE49-F238E27FC236}">
                  <a16:creationId xmlns:a16="http://schemas.microsoft.com/office/drawing/2014/main" id="{B6A40DFD-0656-BF4B-0939-F75B965CD458}"/>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7">
            <a:extLst>
              <a:ext uri="{FF2B5EF4-FFF2-40B4-BE49-F238E27FC236}">
                <a16:creationId xmlns:a16="http://schemas.microsoft.com/office/drawing/2014/main" id="{15A7AEA1-ED16-FE67-251A-58B7BE5243E1}"/>
              </a:ext>
            </a:extLst>
          </p:cNvPr>
          <p:cNvSpPr txBox="1"/>
          <p:nvPr/>
        </p:nvSpPr>
        <p:spPr>
          <a:xfrm>
            <a:off x="951773" y="5354689"/>
            <a:ext cx="3388392"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维护教师权益和师道尊严</a:t>
            </a:r>
            <a:endParaRPr lang="en-US" altLang="zh-CN" b="1" dirty="0">
              <a:solidFill>
                <a:schemeClr val="bg1"/>
              </a:solidFill>
              <a:cs typeface="+mn-ea"/>
              <a:sym typeface="+mn-lt"/>
            </a:endParaRPr>
          </a:p>
        </p:txBody>
      </p:sp>
      <p:sp>
        <p:nvSpPr>
          <p:cNvPr id="8" name="8">
            <a:extLst>
              <a:ext uri="{FF2B5EF4-FFF2-40B4-BE49-F238E27FC236}">
                <a16:creationId xmlns:a16="http://schemas.microsoft.com/office/drawing/2014/main" id="{8AC46A7D-B7DB-0A47-1526-967A1A8E23AC}"/>
              </a:ext>
            </a:extLst>
          </p:cNvPr>
          <p:cNvSpPr txBox="1"/>
          <p:nvPr/>
        </p:nvSpPr>
        <p:spPr>
          <a:xfrm>
            <a:off x="4399944" y="5130202"/>
            <a:ext cx="6903785" cy="787075"/>
          </a:xfrm>
          <a:prstGeom prst="rect">
            <a:avLst/>
          </a:prstGeom>
          <a:noFill/>
        </p:spPr>
        <p:txBody>
          <a:bodyPr wrap="square" rtlCol="0">
            <a:spAutoFit/>
          </a:bodyPr>
          <a:lstStyle/>
          <a:p>
            <a:pPr>
              <a:lnSpc>
                <a:spcPct val="150000"/>
              </a:lnSpc>
            </a:pPr>
            <a:r>
              <a:rPr lang="zh-CN" altLang="en-US" sz="1600" dirty="0"/>
              <a:t>在全社会形成尊师重教的文化氛围，突出正面宣传和典型示范，彰显教育家精神的时代价值，引发思想认同与情感共鸣，营造良好的舆论环境。</a:t>
            </a:r>
          </a:p>
        </p:txBody>
      </p:sp>
    </p:spTree>
    <p:extLst>
      <p:ext uri="{BB962C8B-B14F-4D97-AF65-F5344CB8AC3E}">
        <p14:creationId xmlns:p14="http://schemas.microsoft.com/office/powerpoint/2010/main" val="162348756"/>
      </p:ext>
    </p:extLst>
  </p:cSld>
  <p:clrMapOvr>
    <a:masterClrMapping/>
  </p:clrMapOvr>
  <mc:AlternateContent xmlns:mc="http://schemas.openxmlformats.org/markup-compatibility/2006" xmlns:p14="http://schemas.microsoft.com/office/powerpoint/2010/main">
    <mc:Choice Requires="p14">
      <p:transition spd="slow" p14:dur="1600" advTm="3000">
        <p14:gallery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0-#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p:tgtEl>
                                          <p:spTgt spid="29"/>
                                        </p:tgtEl>
                                        <p:attrNameLst>
                                          <p:attrName>ppt_y</p:attrName>
                                        </p:attrNameLst>
                                      </p:cBhvr>
                                      <p:tavLst>
                                        <p:tav tm="0">
                                          <p:val>
                                            <p:strVal val="#ppt_y+#ppt_h*1.125000"/>
                                          </p:val>
                                        </p:tav>
                                        <p:tav tm="100000">
                                          <p:val>
                                            <p:strVal val="#ppt_y"/>
                                          </p:val>
                                        </p:tav>
                                      </p:tavLst>
                                    </p:anim>
                                    <p:animEffect transition="in" filter="wipe(up)">
                                      <p:cBhvr>
                                        <p:cTn id="18" dur="500"/>
                                        <p:tgtEl>
                                          <p:spTgt spid="29"/>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500"/>
                                        <p:tgtEl>
                                          <p:spTgt spid="30"/>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childTnLst>
                          </p:cTn>
                        </p:par>
                        <p:par>
                          <p:cTn id="32" fill="hold">
                            <p:stCondLst>
                              <p:cond delay="3000"/>
                            </p:stCondLst>
                            <p:childTnLst>
                              <p:par>
                                <p:cTn id="33" presetID="12" presetClass="entr" presetSubtype="4"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p:tgtEl>
                                          <p:spTgt spid="4"/>
                                        </p:tgtEl>
                                        <p:attrNameLst>
                                          <p:attrName>ppt_y</p:attrName>
                                        </p:attrNameLst>
                                      </p:cBhvr>
                                      <p:tavLst>
                                        <p:tav tm="0">
                                          <p:val>
                                            <p:strVal val="#ppt_y+#ppt_h*1.125000"/>
                                          </p:val>
                                        </p:tav>
                                        <p:tav tm="100000">
                                          <p:val>
                                            <p:strVal val="#ppt_y"/>
                                          </p:val>
                                        </p:tav>
                                      </p:tavLst>
                                    </p:anim>
                                    <p:animEffect transition="in" filter="wipe(up)">
                                      <p:cBhvr>
                                        <p:cTn id="36" dur="500"/>
                                        <p:tgtEl>
                                          <p:spTgt spid="4"/>
                                        </p:tgtEl>
                                      </p:cBhvr>
                                    </p:animEffect>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p:bldP spid="24" grpId="0" animBg="1"/>
      <p:bldP spid="25" grpId="0"/>
      <p:bldP spid="4"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p:cNvSpPr/>
          <p:nvPr/>
        </p:nvSpPr>
        <p:spPr>
          <a:xfrm>
            <a:off x="2982348" y="1451475"/>
            <a:ext cx="6765334" cy="461665"/>
          </a:xfrm>
          <a:prstGeom prst="rect">
            <a:avLst/>
          </a:prstGeom>
        </p:spPr>
        <p:txBody>
          <a:bodyPr wrap="square">
            <a:spAutoFit/>
          </a:bodyPr>
          <a:lstStyle/>
          <a:p>
            <a:pPr algn="ctr"/>
            <a:r>
              <a:rPr lang="zh-CN" altLang="en-US" sz="2400" b="1" dirty="0">
                <a:solidFill>
                  <a:srgbClr val="FF0000"/>
                </a:solidFill>
                <a:cs typeface="+mn-ea"/>
                <a:sym typeface="+mn-lt"/>
              </a:rPr>
              <a:t>激发广大教师追求和践行教育家精神的内在动力</a:t>
            </a:r>
          </a:p>
        </p:txBody>
      </p:sp>
      <p:sp>
        <p:nvSpPr>
          <p:cNvPr id="6"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29" name="5"/>
          <p:cNvSpPr txBox="1"/>
          <p:nvPr/>
        </p:nvSpPr>
        <p:spPr>
          <a:xfrm>
            <a:off x="951775" y="2728551"/>
            <a:ext cx="3060000"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一是要耕植沃土。</a:t>
            </a:r>
            <a:endParaRPr lang="en-US" altLang="zh-CN" b="1" dirty="0">
              <a:solidFill>
                <a:schemeClr val="bg1"/>
              </a:solidFill>
              <a:cs typeface="+mn-ea"/>
              <a:sym typeface="+mn-lt"/>
            </a:endParaRPr>
          </a:p>
        </p:txBody>
      </p:sp>
      <p:sp>
        <p:nvSpPr>
          <p:cNvPr id="30" name="6"/>
          <p:cNvSpPr txBox="1"/>
          <p:nvPr/>
        </p:nvSpPr>
        <p:spPr>
          <a:xfrm>
            <a:off x="1031876" y="3189329"/>
            <a:ext cx="2874297" cy="2264402"/>
          </a:xfrm>
          <a:prstGeom prst="rect">
            <a:avLst/>
          </a:prstGeom>
          <a:noFill/>
        </p:spPr>
        <p:txBody>
          <a:bodyPr wrap="square" rtlCol="0">
            <a:spAutoFit/>
          </a:bodyPr>
          <a:lstStyle/>
          <a:p>
            <a:pPr>
              <a:lnSpc>
                <a:spcPct val="150000"/>
              </a:lnSpc>
            </a:pPr>
            <a:r>
              <a:rPr lang="zh-CN" altLang="en-US" sz="1600" dirty="0">
                <a:cs typeface="+mn-ea"/>
                <a:sym typeface="+mn-lt"/>
              </a:rPr>
              <a:t>涵养和弘扬教育家精神需要植根于中华优秀传统文化的丰厚土壤、立足于马克思主义的思想方法、承载着中国共产党人精神谱系的时代价值、依托于教育家精神成长的实践淬炼。</a:t>
            </a:r>
            <a:endParaRPr lang="en-US" altLang="zh-CN" sz="1600" dirty="0">
              <a:cs typeface="+mn-ea"/>
              <a:sym typeface="+mn-lt"/>
            </a:endParaRPr>
          </a:p>
        </p:txBody>
      </p:sp>
      <p:sp>
        <p:nvSpPr>
          <p:cNvPr id="24" name="7"/>
          <p:cNvSpPr txBox="1"/>
          <p:nvPr/>
        </p:nvSpPr>
        <p:spPr>
          <a:xfrm>
            <a:off x="4566000" y="2728551"/>
            <a:ext cx="3060000"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二是要小我融大我。</a:t>
            </a:r>
            <a:endParaRPr lang="en-US" altLang="zh-CN" b="1" dirty="0">
              <a:solidFill>
                <a:schemeClr val="bg1"/>
              </a:solidFill>
              <a:cs typeface="+mn-ea"/>
              <a:sym typeface="+mn-lt"/>
            </a:endParaRPr>
          </a:p>
        </p:txBody>
      </p:sp>
      <p:sp>
        <p:nvSpPr>
          <p:cNvPr id="25" name="8"/>
          <p:cNvSpPr txBox="1"/>
          <p:nvPr/>
        </p:nvSpPr>
        <p:spPr>
          <a:xfrm>
            <a:off x="4781190" y="3226704"/>
            <a:ext cx="2706380" cy="1895071"/>
          </a:xfrm>
          <a:prstGeom prst="rect">
            <a:avLst/>
          </a:prstGeom>
          <a:noFill/>
        </p:spPr>
        <p:txBody>
          <a:bodyPr wrap="square" rtlCol="0">
            <a:spAutoFit/>
          </a:bodyPr>
          <a:lstStyle/>
          <a:p>
            <a:pPr>
              <a:lnSpc>
                <a:spcPct val="150000"/>
              </a:lnSpc>
            </a:pPr>
            <a:r>
              <a:rPr lang="zh-CN" altLang="en-US" sz="1600" dirty="0">
                <a:cs typeface="+mn-ea"/>
                <a:sym typeface="+mn-lt"/>
              </a:rPr>
              <a:t>需要以中国特色教育家精神强化教师共同价值引领和个人价值追求，引导教师将“小我”融入“大我”，用“大我”成就“小我”。</a:t>
            </a:r>
            <a:endParaRPr lang="en-US" altLang="zh-CN" sz="1600" dirty="0">
              <a:cs typeface="+mn-ea"/>
              <a:sym typeface="+mn-lt"/>
            </a:endParaRPr>
          </a:p>
        </p:txBody>
      </p:sp>
      <p:sp>
        <p:nvSpPr>
          <p:cNvPr id="19" name="9"/>
          <p:cNvSpPr txBox="1"/>
          <p:nvPr/>
        </p:nvSpPr>
        <p:spPr>
          <a:xfrm>
            <a:off x="8180221" y="2728551"/>
            <a:ext cx="3060000"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三是要深入实践。</a:t>
            </a:r>
            <a:endParaRPr lang="en-US" altLang="zh-CN" b="1" dirty="0">
              <a:solidFill>
                <a:schemeClr val="bg1"/>
              </a:solidFill>
              <a:cs typeface="+mn-ea"/>
              <a:sym typeface="+mn-lt"/>
            </a:endParaRPr>
          </a:p>
        </p:txBody>
      </p:sp>
      <p:sp>
        <p:nvSpPr>
          <p:cNvPr id="20" name="10"/>
          <p:cNvSpPr txBox="1"/>
          <p:nvPr/>
        </p:nvSpPr>
        <p:spPr>
          <a:xfrm>
            <a:off x="8285829" y="3097883"/>
            <a:ext cx="2874298" cy="3372398"/>
          </a:xfrm>
          <a:prstGeom prst="rect">
            <a:avLst/>
          </a:prstGeom>
          <a:noFill/>
        </p:spPr>
        <p:txBody>
          <a:bodyPr wrap="square" rtlCol="0">
            <a:spAutoFit/>
          </a:bodyPr>
          <a:lstStyle/>
          <a:p>
            <a:pPr>
              <a:lnSpc>
                <a:spcPct val="150000"/>
              </a:lnSpc>
            </a:pPr>
            <a:r>
              <a:rPr lang="zh-CN" altLang="en-US" sz="1600" dirty="0">
                <a:cs typeface="+mn-ea"/>
                <a:sym typeface="+mn-lt"/>
              </a:rPr>
              <a:t>鼓励教师积极参与到国家和社会建设中来，构建中国特色教育家发展共同体。需要教师通过协作帮扶、示范教学、专业指导、联合教研、课题共研等方式，积极参与“一带一路”“乡村振兴”等国家重大战略，搭建中国特色教育家发展大舞台。</a:t>
            </a:r>
          </a:p>
        </p:txBody>
      </p:sp>
      <p:grpSp>
        <p:nvGrpSpPr>
          <p:cNvPr id="31" name="11"/>
          <p:cNvGrpSpPr/>
          <p:nvPr/>
        </p:nvGrpSpPr>
        <p:grpSpPr>
          <a:xfrm>
            <a:off x="3836131" y="2082220"/>
            <a:ext cx="4748635" cy="81684"/>
            <a:chOff x="1154720" y="2678545"/>
            <a:chExt cx="4748635" cy="81684"/>
          </a:xfrm>
        </p:grpSpPr>
        <p:cxnSp>
          <p:nvCxnSpPr>
            <p:cNvPr id="32" name="直接连接符 31"/>
            <p:cNvCxnSpPr/>
            <p:nvPr/>
          </p:nvCxnSpPr>
          <p:spPr>
            <a:xfrm>
              <a:off x="1154720" y="2678545"/>
              <a:ext cx="47486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54720" y="2760229"/>
              <a:ext cx="474863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12"/>
          <p:cNvGrpSpPr/>
          <p:nvPr/>
        </p:nvGrpSpPr>
        <p:grpSpPr>
          <a:xfrm>
            <a:off x="4276437" y="3645079"/>
            <a:ext cx="3581400" cy="1080000"/>
            <a:chOff x="4330700" y="4356100"/>
            <a:chExt cx="3581400" cy="1476696"/>
          </a:xfrm>
        </p:grpSpPr>
        <p:cxnSp>
          <p:nvCxnSpPr>
            <p:cNvPr id="4" name="直接连接符 3"/>
            <p:cNvCxnSpPr/>
            <p:nvPr/>
          </p:nvCxnSpPr>
          <p:spPr>
            <a:xfrm>
              <a:off x="7912100" y="4356100"/>
              <a:ext cx="0" cy="1476696"/>
            </a:xfrm>
            <a:prstGeom prst="line">
              <a:avLst/>
            </a:prstGeom>
            <a:ln w="22225">
              <a:solidFill>
                <a:schemeClr val="tx1">
                  <a:alpha val="66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330700" y="4356100"/>
              <a:ext cx="0" cy="1476696"/>
            </a:xfrm>
            <a:prstGeom prst="line">
              <a:avLst/>
            </a:prstGeom>
            <a:ln w="22225">
              <a:solidFill>
                <a:schemeClr val="tx1">
                  <a:alpha val="66000"/>
                </a:schemeClr>
              </a:solidFill>
            </a:ln>
          </p:spPr>
          <p:style>
            <a:lnRef idx="1">
              <a:schemeClr val="accent1"/>
            </a:lnRef>
            <a:fillRef idx="0">
              <a:schemeClr val="accent1"/>
            </a:fillRef>
            <a:effectRef idx="0">
              <a:schemeClr val="accent1"/>
            </a:effectRef>
            <a:fontRef idx="minor">
              <a:schemeClr val="tx1"/>
            </a:fontRef>
          </p:style>
        </p:cxnSp>
      </p:grpSp>
      <p:sp>
        <p:nvSpPr>
          <p:cNvPr id="3" name="3">
            <a:extLst>
              <a:ext uri="{FF2B5EF4-FFF2-40B4-BE49-F238E27FC236}">
                <a16:creationId xmlns:a16="http://schemas.microsoft.com/office/drawing/2014/main" id="{158C528D-DA1D-D082-EEF2-8FD6B3BB02B8}"/>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9" name="4">
            <a:extLst>
              <a:ext uri="{FF2B5EF4-FFF2-40B4-BE49-F238E27FC236}">
                <a16:creationId xmlns:a16="http://schemas.microsoft.com/office/drawing/2014/main" id="{CA108AF9-607B-973F-E628-1DF71F108F31}"/>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如何弘扬教育家精神</a:t>
            </a:r>
          </a:p>
        </p:txBody>
      </p:sp>
      <p:grpSp>
        <p:nvGrpSpPr>
          <p:cNvPr id="10" name="5">
            <a:extLst>
              <a:ext uri="{FF2B5EF4-FFF2-40B4-BE49-F238E27FC236}">
                <a16:creationId xmlns:a16="http://schemas.microsoft.com/office/drawing/2014/main" id="{4C957C47-728A-1BE1-B7FB-AED54B181856}"/>
              </a:ext>
            </a:extLst>
          </p:cNvPr>
          <p:cNvGrpSpPr/>
          <p:nvPr/>
        </p:nvGrpSpPr>
        <p:grpSpPr>
          <a:xfrm>
            <a:off x="4601674" y="582371"/>
            <a:ext cx="1494326" cy="485723"/>
            <a:chOff x="5178058" y="4075982"/>
            <a:chExt cx="1864381" cy="606007"/>
          </a:xfrm>
          <a:solidFill>
            <a:schemeClr val="bg1"/>
          </a:solidFill>
        </p:grpSpPr>
        <p:sp>
          <p:nvSpPr>
            <p:cNvPr id="11" name="五角星 2">
              <a:extLst>
                <a:ext uri="{FF2B5EF4-FFF2-40B4-BE49-F238E27FC236}">
                  <a16:creationId xmlns:a16="http://schemas.microsoft.com/office/drawing/2014/main" id="{6253A252-FBA0-C1F6-BF2B-26B2F3217CB6}"/>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五角星 17">
              <a:extLst>
                <a:ext uri="{FF2B5EF4-FFF2-40B4-BE49-F238E27FC236}">
                  <a16:creationId xmlns:a16="http://schemas.microsoft.com/office/drawing/2014/main" id="{6840DC39-DDDD-92D9-BE1B-2C56B87C4EFD}"/>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五角星 18">
              <a:extLst>
                <a:ext uri="{FF2B5EF4-FFF2-40B4-BE49-F238E27FC236}">
                  <a16:creationId xmlns:a16="http://schemas.microsoft.com/office/drawing/2014/main" id="{B6A40DFD-0656-BF4B-0939-F75B965CD458}"/>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120998833"/>
      </p:ext>
    </p:extLst>
  </p:cSld>
  <p:clrMapOvr>
    <a:masterClrMapping/>
  </p:clrMapOvr>
  <mc:AlternateContent xmlns:mc="http://schemas.openxmlformats.org/markup-compatibility/2006" xmlns:p14="http://schemas.microsoft.com/office/powerpoint/2010/main">
    <mc:Choice Requires="p14">
      <p:transition spd="slow" p14:dur="1600" advTm="3000">
        <p14:gallery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0-#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p:tgtEl>
                                          <p:spTgt spid="29"/>
                                        </p:tgtEl>
                                        <p:attrNameLst>
                                          <p:attrName>ppt_y</p:attrName>
                                        </p:attrNameLst>
                                      </p:cBhvr>
                                      <p:tavLst>
                                        <p:tav tm="0">
                                          <p:val>
                                            <p:strVal val="#ppt_y+#ppt_h*1.125000"/>
                                          </p:val>
                                        </p:tav>
                                        <p:tav tm="100000">
                                          <p:val>
                                            <p:strVal val="#ppt_y"/>
                                          </p:val>
                                        </p:tav>
                                      </p:tavLst>
                                    </p:anim>
                                    <p:animEffect transition="in" filter="wipe(up)">
                                      <p:cBhvr>
                                        <p:cTn id="18" dur="500"/>
                                        <p:tgtEl>
                                          <p:spTgt spid="29"/>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500"/>
                                        <p:tgtEl>
                                          <p:spTgt spid="30"/>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childTnLst>
                          </p:cTn>
                        </p:par>
                        <p:par>
                          <p:cTn id="32" fill="hold">
                            <p:stCondLst>
                              <p:cond delay="3000"/>
                            </p:stCondLst>
                            <p:childTnLst>
                              <p:par>
                                <p:cTn id="33" presetID="12" presetClass="entr" presetSubtype="4"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p:tgtEl>
                                          <p:spTgt spid="19"/>
                                        </p:tgtEl>
                                        <p:attrNameLst>
                                          <p:attrName>ppt_y</p:attrName>
                                        </p:attrNameLst>
                                      </p:cBhvr>
                                      <p:tavLst>
                                        <p:tav tm="0">
                                          <p:val>
                                            <p:strVal val="#ppt_y+#ppt_h*1.125000"/>
                                          </p:val>
                                        </p:tav>
                                        <p:tav tm="100000">
                                          <p:val>
                                            <p:strVal val="#ppt_y"/>
                                          </p:val>
                                        </p:tav>
                                      </p:tavLst>
                                    </p:anim>
                                    <p:animEffect transition="in" filter="wipe(up)">
                                      <p:cBhvr>
                                        <p:cTn id="36" dur="500"/>
                                        <p:tgtEl>
                                          <p:spTgt spid="19"/>
                                        </p:tgtEl>
                                      </p:cBhvr>
                                    </p:animEffect>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p:bldP spid="24" grpId="0" animBg="1"/>
      <p:bldP spid="25" grpId="0"/>
      <p:bldP spid="19" grpId="0" animBg="1"/>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p:cNvSpPr/>
          <p:nvPr/>
        </p:nvSpPr>
        <p:spPr>
          <a:xfrm>
            <a:off x="2982348" y="1451475"/>
            <a:ext cx="6765334" cy="461665"/>
          </a:xfrm>
          <a:prstGeom prst="rect">
            <a:avLst/>
          </a:prstGeom>
        </p:spPr>
        <p:txBody>
          <a:bodyPr wrap="square">
            <a:spAutoFit/>
          </a:bodyPr>
          <a:lstStyle/>
          <a:p>
            <a:pPr algn="ctr"/>
            <a:r>
              <a:rPr lang="zh-CN" altLang="en-US" sz="2400" b="1" dirty="0">
                <a:solidFill>
                  <a:srgbClr val="FF0000"/>
                </a:solidFill>
                <a:cs typeface="+mn-ea"/>
                <a:sym typeface="+mn-lt"/>
              </a:rPr>
              <a:t>推动教育家精神在国际交流中不断完善</a:t>
            </a:r>
          </a:p>
        </p:txBody>
      </p:sp>
      <p:sp>
        <p:nvSpPr>
          <p:cNvPr id="6"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3"/>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29" name="5"/>
          <p:cNvSpPr txBox="1"/>
          <p:nvPr/>
        </p:nvSpPr>
        <p:spPr>
          <a:xfrm>
            <a:off x="951775" y="2728551"/>
            <a:ext cx="3060000"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一是要扩大对外影响力。</a:t>
            </a:r>
            <a:endParaRPr lang="en-US" altLang="zh-CN" b="1" dirty="0">
              <a:solidFill>
                <a:schemeClr val="bg1"/>
              </a:solidFill>
              <a:cs typeface="+mn-ea"/>
              <a:sym typeface="+mn-lt"/>
            </a:endParaRPr>
          </a:p>
        </p:txBody>
      </p:sp>
      <p:sp>
        <p:nvSpPr>
          <p:cNvPr id="30" name="6"/>
          <p:cNvSpPr txBox="1"/>
          <p:nvPr/>
        </p:nvSpPr>
        <p:spPr>
          <a:xfrm>
            <a:off x="1031876" y="3189329"/>
            <a:ext cx="2874297" cy="2264402"/>
          </a:xfrm>
          <a:prstGeom prst="rect">
            <a:avLst/>
          </a:prstGeom>
          <a:noFill/>
        </p:spPr>
        <p:txBody>
          <a:bodyPr wrap="square" rtlCol="0">
            <a:spAutoFit/>
          </a:bodyPr>
          <a:lstStyle/>
          <a:p>
            <a:pPr>
              <a:lnSpc>
                <a:spcPct val="150000"/>
              </a:lnSpc>
            </a:pPr>
            <a:r>
              <a:rPr lang="zh-CN" altLang="en-US" sz="1600" dirty="0">
                <a:cs typeface="+mn-ea"/>
                <a:sym typeface="+mn-lt"/>
              </a:rPr>
              <a:t>通过多种方式推动中国特色教育家精神走出去，扩大对外影响力。鼓励各级各类学校开展多种形式的国际交流，寻找弘扬中国特色教育家精神的突破口和着力点。</a:t>
            </a:r>
            <a:endParaRPr lang="en-US" altLang="zh-CN" sz="1600" dirty="0">
              <a:cs typeface="+mn-ea"/>
              <a:sym typeface="+mn-lt"/>
            </a:endParaRPr>
          </a:p>
        </p:txBody>
      </p:sp>
      <p:sp>
        <p:nvSpPr>
          <p:cNvPr id="24" name="7"/>
          <p:cNvSpPr txBox="1"/>
          <p:nvPr/>
        </p:nvSpPr>
        <p:spPr>
          <a:xfrm>
            <a:off x="4566000" y="2728551"/>
            <a:ext cx="3060000"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二是要走向世界舞台。</a:t>
            </a:r>
            <a:endParaRPr lang="en-US" altLang="zh-CN" b="1" dirty="0">
              <a:solidFill>
                <a:schemeClr val="bg1"/>
              </a:solidFill>
              <a:cs typeface="+mn-ea"/>
              <a:sym typeface="+mn-lt"/>
            </a:endParaRPr>
          </a:p>
        </p:txBody>
      </p:sp>
      <p:sp>
        <p:nvSpPr>
          <p:cNvPr id="25" name="8"/>
          <p:cNvSpPr txBox="1"/>
          <p:nvPr/>
        </p:nvSpPr>
        <p:spPr>
          <a:xfrm>
            <a:off x="4781190" y="3226704"/>
            <a:ext cx="2706380" cy="2633734"/>
          </a:xfrm>
          <a:prstGeom prst="rect">
            <a:avLst/>
          </a:prstGeom>
          <a:noFill/>
        </p:spPr>
        <p:txBody>
          <a:bodyPr wrap="square" rtlCol="0">
            <a:spAutoFit/>
          </a:bodyPr>
          <a:lstStyle/>
          <a:p>
            <a:pPr>
              <a:lnSpc>
                <a:spcPct val="150000"/>
              </a:lnSpc>
            </a:pPr>
            <a:r>
              <a:rPr lang="zh-CN" altLang="en-US" sz="1600" dirty="0">
                <a:cs typeface="+mn-ea"/>
                <a:sym typeface="+mn-lt"/>
              </a:rPr>
              <a:t>将教育家精神纳入我国国际传播话语体系，走向世界大舞台，用中国声音讲述中国故事、贡献中国智慧，在国际坐标系中通过交流与时俱进地凝练理论内涵，开发实践样态，寻求表达方式。</a:t>
            </a:r>
            <a:endParaRPr lang="en-US" altLang="zh-CN" sz="1600" dirty="0">
              <a:cs typeface="+mn-ea"/>
              <a:sym typeface="+mn-lt"/>
            </a:endParaRPr>
          </a:p>
        </p:txBody>
      </p:sp>
      <p:sp>
        <p:nvSpPr>
          <p:cNvPr id="19" name="9"/>
          <p:cNvSpPr txBox="1"/>
          <p:nvPr/>
        </p:nvSpPr>
        <p:spPr>
          <a:xfrm>
            <a:off x="8180221" y="2728551"/>
            <a:ext cx="3060000" cy="369332"/>
          </a:xfrm>
          <a:prstGeom prst="rect">
            <a:avLst/>
          </a:prstGeom>
          <a:solidFill>
            <a:schemeClr val="accent1"/>
          </a:solidFill>
        </p:spPr>
        <p:txBody>
          <a:bodyPr vert="horz" wrap="square" rtlCol="0" anchor="t">
            <a:spAutoFit/>
          </a:bodyPr>
          <a:lstStyle/>
          <a:p>
            <a:pPr algn="ctr"/>
            <a:r>
              <a:rPr lang="zh-CN" altLang="en-US" b="1" dirty="0">
                <a:solidFill>
                  <a:schemeClr val="bg1"/>
                </a:solidFill>
                <a:cs typeface="+mn-ea"/>
                <a:sym typeface="+mn-lt"/>
              </a:rPr>
              <a:t>三是要协同育师。</a:t>
            </a:r>
            <a:endParaRPr lang="en-US" altLang="zh-CN" b="1" dirty="0">
              <a:solidFill>
                <a:schemeClr val="bg1"/>
              </a:solidFill>
              <a:cs typeface="+mn-ea"/>
              <a:sym typeface="+mn-lt"/>
            </a:endParaRPr>
          </a:p>
        </p:txBody>
      </p:sp>
      <p:sp>
        <p:nvSpPr>
          <p:cNvPr id="20" name="10"/>
          <p:cNvSpPr txBox="1"/>
          <p:nvPr/>
        </p:nvSpPr>
        <p:spPr>
          <a:xfrm>
            <a:off x="8228105" y="3226704"/>
            <a:ext cx="2874298" cy="2633734"/>
          </a:xfrm>
          <a:prstGeom prst="rect">
            <a:avLst/>
          </a:prstGeom>
          <a:noFill/>
        </p:spPr>
        <p:txBody>
          <a:bodyPr wrap="square" rtlCol="0">
            <a:spAutoFit/>
          </a:bodyPr>
          <a:lstStyle/>
          <a:p>
            <a:pPr>
              <a:lnSpc>
                <a:spcPct val="150000"/>
              </a:lnSpc>
            </a:pPr>
            <a:r>
              <a:rPr lang="zh-CN" altLang="en-US" sz="1600" dirty="0">
                <a:cs typeface="+mn-ea"/>
                <a:sym typeface="+mn-lt"/>
              </a:rPr>
              <a:t>“以海纳百川的宽阔胸襟借鉴吸收人类一切优秀文明成果”，共筑中国与世界的大格局，有选择地引进国际先进理念、技术、项目和专家，为我所用，促进中国教育家精神的弘扬与践行。</a:t>
            </a:r>
          </a:p>
        </p:txBody>
      </p:sp>
      <p:grpSp>
        <p:nvGrpSpPr>
          <p:cNvPr id="31" name="11"/>
          <p:cNvGrpSpPr/>
          <p:nvPr/>
        </p:nvGrpSpPr>
        <p:grpSpPr>
          <a:xfrm>
            <a:off x="3836131" y="2082220"/>
            <a:ext cx="4748635" cy="81684"/>
            <a:chOff x="1154720" y="2678545"/>
            <a:chExt cx="4748635" cy="81684"/>
          </a:xfrm>
        </p:grpSpPr>
        <p:cxnSp>
          <p:nvCxnSpPr>
            <p:cNvPr id="32" name="直接连接符 31"/>
            <p:cNvCxnSpPr/>
            <p:nvPr/>
          </p:nvCxnSpPr>
          <p:spPr>
            <a:xfrm>
              <a:off x="1154720" y="2678545"/>
              <a:ext cx="474863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54720" y="2760229"/>
              <a:ext cx="474863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12"/>
          <p:cNvGrpSpPr/>
          <p:nvPr/>
        </p:nvGrpSpPr>
        <p:grpSpPr>
          <a:xfrm>
            <a:off x="4276437" y="3645079"/>
            <a:ext cx="3581400" cy="1080000"/>
            <a:chOff x="4330700" y="4356100"/>
            <a:chExt cx="3581400" cy="1476696"/>
          </a:xfrm>
        </p:grpSpPr>
        <p:cxnSp>
          <p:nvCxnSpPr>
            <p:cNvPr id="4" name="直接连接符 3"/>
            <p:cNvCxnSpPr/>
            <p:nvPr/>
          </p:nvCxnSpPr>
          <p:spPr>
            <a:xfrm>
              <a:off x="7912100" y="4356100"/>
              <a:ext cx="0" cy="1476696"/>
            </a:xfrm>
            <a:prstGeom prst="line">
              <a:avLst/>
            </a:prstGeom>
            <a:ln w="22225">
              <a:solidFill>
                <a:schemeClr val="tx1">
                  <a:alpha val="66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330700" y="4356100"/>
              <a:ext cx="0" cy="1476696"/>
            </a:xfrm>
            <a:prstGeom prst="line">
              <a:avLst/>
            </a:prstGeom>
            <a:ln w="22225">
              <a:solidFill>
                <a:schemeClr val="tx1">
                  <a:alpha val="66000"/>
                </a:schemeClr>
              </a:solidFill>
            </a:ln>
          </p:spPr>
          <p:style>
            <a:lnRef idx="1">
              <a:schemeClr val="accent1"/>
            </a:lnRef>
            <a:fillRef idx="0">
              <a:schemeClr val="accent1"/>
            </a:fillRef>
            <a:effectRef idx="0">
              <a:schemeClr val="accent1"/>
            </a:effectRef>
            <a:fontRef idx="minor">
              <a:schemeClr val="tx1"/>
            </a:fontRef>
          </p:style>
        </p:cxnSp>
      </p:grpSp>
      <p:sp>
        <p:nvSpPr>
          <p:cNvPr id="3" name="3">
            <a:extLst>
              <a:ext uri="{FF2B5EF4-FFF2-40B4-BE49-F238E27FC236}">
                <a16:creationId xmlns:a16="http://schemas.microsoft.com/office/drawing/2014/main" id="{158C528D-DA1D-D082-EEF2-8FD6B3BB02B8}"/>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9" name="4">
            <a:extLst>
              <a:ext uri="{FF2B5EF4-FFF2-40B4-BE49-F238E27FC236}">
                <a16:creationId xmlns:a16="http://schemas.microsoft.com/office/drawing/2014/main" id="{CA108AF9-607B-973F-E628-1DF71F108F31}"/>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如何弘扬教育家精神</a:t>
            </a:r>
          </a:p>
        </p:txBody>
      </p:sp>
      <p:grpSp>
        <p:nvGrpSpPr>
          <p:cNvPr id="10" name="5">
            <a:extLst>
              <a:ext uri="{FF2B5EF4-FFF2-40B4-BE49-F238E27FC236}">
                <a16:creationId xmlns:a16="http://schemas.microsoft.com/office/drawing/2014/main" id="{4C957C47-728A-1BE1-B7FB-AED54B181856}"/>
              </a:ext>
            </a:extLst>
          </p:cNvPr>
          <p:cNvGrpSpPr/>
          <p:nvPr/>
        </p:nvGrpSpPr>
        <p:grpSpPr>
          <a:xfrm>
            <a:off x="4601674" y="582371"/>
            <a:ext cx="1494326" cy="485723"/>
            <a:chOff x="5178058" y="4075982"/>
            <a:chExt cx="1864381" cy="606007"/>
          </a:xfrm>
          <a:solidFill>
            <a:schemeClr val="bg1"/>
          </a:solidFill>
        </p:grpSpPr>
        <p:sp>
          <p:nvSpPr>
            <p:cNvPr id="11" name="五角星 2">
              <a:extLst>
                <a:ext uri="{FF2B5EF4-FFF2-40B4-BE49-F238E27FC236}">
                  <a16:creationId xmlns:a16="http://schemas.microsoft.com/office/drawing/2014/main" id="{6253A252-FBA0-C1F6-BF2B-26B2F3217CB6}"/>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五角星 17">
              <a:extLst>
                <a:ext uri="{FF2B5EF4-FFF2-40B4-BE49-F238E27FC236}">
                  <a16:creationId xmlns:a16="http://schemas.microsoft.com/office/drawing/2014/main" id="{6840DC39-DDDD-92D9-BE1B-2C56B87C4EFD}"/>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五角星 18">
              <a:extLst>
                <a:ext uri="{FF2B5EF4-FFF2-40B4-BE49-F238E27FC236}">
                  <a16:creationId xmlns:a16="http://schemas.microsoft.com/office/drawing/2014/main" id="{B6A40DFD-0656-BF4B-0939-F75B965CD458}"/>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91586052"/>
      </p:ext>
    </p:extLst>
  </p:cSld>
  <p:clrMapOvr>
    <a:masterClrMapping/>
  </p:clrMapOvr>
  <mc:AlternateContent xmlns:mc="http://schemas.openxmlformats.org/markup-compatibility/2006" xmlns:p14="http://schemas.microsoft.com/office/powerpoint/2010/main">
    <mc:Choice Requires="p14">
      <p:transition spd="slow" p14:dur="1600" advTm="3000">
        <p14:gallery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0-#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p:tgtEl>
                                          <p:spTgt spid="29"/>
                                        </p:tgtEl>
                                        <p:attrNameLst>
                                          <p:attrName>ppt_y</p:attrName>
                                        </p:attrNameLst>
                                      </p:cBhvr>
                                      <p:tavLst>
                                        <p:tav tm="0">
                                          <p:val>
                                            <p:strVal val="#ppt_y+#ppt_h*1.125000"/>
                                          </p:val>
                                        </p:tav>
                                        <p:tav tm="100000">
                                          <p:val>
                                            <p:strVal val="#ppt_y"/>
                                          </p:val>
                                        </p:tav>
                                      </p:tavLst>
                                    </p:anim>
                                    <p:animEffect transition="in" filter="wipe(up)">
                                      <p:cBhvr>
                                        <p:cTn id="18" dur="500"/>
                                        <p:tgtEl>
                                          <p:spTgt spid="29"/>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500"/>
                                        <p:tgtEl>
                                          <p:spTgt spid="30"/>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childTnLst>
                          </p:cTn>
                        </p:par>
                        <p:par>
                          <p:cTn id="32" fill="hold">
                            <p:stCondLst>
                              <p:cond delay="3000"/>
                            </p:stCondLst>
                            <p:childTnLst>
                              <p:par>
                                <p:cTn id="33" presetID="12" presetClass="entr" presetSubtype="4"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p:tgtEl>
                                          <p:spTgt spid="19"/>
                                        </p:tgtEl>
                                        <p:attrNameLst>
                                          <p:attrName>ppt_y</p:attrName>
                                        </p:attrNameLst>
                                      </p:cBhvr>
                                      <p:tavLst>
                                        <p:tav tm="0">
                                          <p:val>
                                            <p:strVal val="#ppt_y+#ppt_h*1.125000"/>
                                          </p:val>
                                        </p:tav>
                                        <p:tav tm="100000">
                                          <p:val>
                                            <p:strVal val="#ppt_y"/>
                                          </p:val>
                                        </p:tav>
                                      </p:tavLst>
                                    </p:anim>
                                    <p:animEffect transition="in" filter="wipe(up)">
                                      <p:cBhvr>
                                        <p:cTn id="36" dur="500"/>
                                        <p:tgtEl>
                                          <p:spTgt spid="19"/>
                                        </p:tgtEl>
                                      </p:cBhvr>
                                    </p:animEffect>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p:bldP spid="24" grpId="0" animBg="1"/>
      <p:bldP spid="25" grpId="0"/>
      <p:bldP spid="19"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a:xfrm>
            <a:off x="0" y="-16597"/>
            <a:ext cx="7053943" cy="1527275"/>
          </a:xfrm>
          <a:prstGeom prst="rect">
            <a:avLst/>
          </a:prstGeom>
        </p:spPr>
      </p:pic>
      <p:pic>
        <p:nvPicPr>
          <p:cNvPr id="6" name="2"/>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0" y="1142999"/>
            <a:ext cx="12191999" cy="5715001"/>
          </a:xfrm>
          <a:prstGeom prst="rect">
            <a:avLst/>
          </a:prstGeom>
        </p:spPr>
      </p:pic>
      <p:pic>
        <p:nvPicPr>
          <p:cNvPr id="43" name="3" descr="图片包含 游戏机, 灯, 项链, 花&#10;&#10;描述已自动生成"/>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10150249" y="141178"/>
            <a:ext cx="1771649" cy="1771649"/>
          </a:xfrm>
          <a:prstGeom prst="rect">
            <a:avLst/>
          </a:prstGeom>
        </p:spPr>
      </p:pic>
      <p:pic>
        <p:nvPicPr>
          <p:cNvPr id="5"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9535" y="5867399"/>
            <a:ext cx="457200" cy="457200"/>
          </a:xfrm>
          <a:prstGeom prst="rect">
            <a:avLst/>
          </a:prstGeom>
        </p:spPr>
      </p:pic>
      <p:grpSp>
        <p:nvGrpSpPr>
          <p:cNvPr id="15" name="3"/>
          <p:cNvGrpSpPr/>
          <p:nvPr/>
        </p:nvGrpSpPr>
        <p:grpSpPr>
          <a:xfrm>
            <a:off x="1621172" y="1302063"/>
            <a:ext cx="1521476" cy="2848210"/>
            <a:chOff x="1417972" y="2091799"/>
            <a:chExt cx="1521476" cy="2848210"/>
          </a:xfrm>
        </p:grpSpPr>
        <p:grpSp>
          <p:nvGrpSpPr>
            <p:cNvPr id="16" name="组合 15"/>
            <p:cNvGrpSpPr/>
            <p:nvPr/>
          </p:nvGrpSpPr>
          <p:grpSpPr>
            <a:xfrm>
              <a:off x="1417972" y="2091799"/>
              <a:ext cx="1220838" cy="2330340"/>
              <a:chOff x="1417972" y="2091799"/>
              <a:chExt cx="1220838" cy="2330340"/>
            </a:xfrm>
          </p:grpSpPr>
          <p:sp>
            <p:nvSpPr>
              <p:cNvPr id="19" name="矩形 18"/>
              <p:cNvSpPr/>
              <p:nvPr/>
            </p:nvSpPr>
            <p:spPr>
              <a:xfrm>
                <a:off x="1457832" y="2091799"/>
                <a:ext cx="1141119" cy="1200329"/>
              </a:xfrm>
              <a:prstGeom prst="rect">
                <a:avLst/>
              </a:prstGeom>
              <a:noFill/>
              <a:ln w="381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目</a:t>
                </a:r>
              </a:p>
            </p:txBody>
          </p:sp>
          <p:sp>
            <p:nvSpPr>
              <p:cNvPr id="20" name="矩形 19"/>
              <p:cNvSpPr/>
              <p:nvPr/>
            </p:nvSpPr>
            <p:spPr>
              <a:xfrm>
                <a:off x="1417972" y="3221810"/>
                <a:ext cx="1220838" cy="1200329"/>
              </a:xfrm>
              <a:prstGeom prst="rect">
                <a:avLst/>
              </a:prstGeom>
              <a:noFill/>
              <a:ln w="381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录</a:t>
                </a:r>
              </a:p>
            </p:txBody>
          </p:sp>
        </p:grpSp>
        <p:sp>
          <p:nvSpPr>
            <p:cNvPr id="17" name="文本框 95"/>
            <p:cNvSpPr txBox="1"/>
            <p:nvPr/>
          </p:nvSpPr>
          <p:spPr>
            <a:xfrm rot="5400000">
              <a:off x="1926157" y="3926717"/>
              <a:ext cx="1741880" cy="284703"/>
            </a:xfrm>
            <a:prstGeom prst="rect">
              <a:avLst/>
            </a:prstGeom>
            <a:solidFill>
              <a:schemeClr val="accent1"/>
            </a:solidFill>
          </p:spPr>
          <p:txBody>
            <a:bodyPr wrap="square" lIns="68589" tIns="34295" rIns="68589" bIns="34295"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300" normalizeH="0" baseline="0" noProof="0" dirty="0">
                  <a:ln>
                    <a:noFill/>
                  </a:ln>
                  <a:solidFill>
                    <a:prstClr val="white"/>
                  </a:solidFill>
                  <a:effectLst/>
                  <a:uLnTx/>
                  <a:uFillTx/>
                  <a:latin typeface="+mn-lt"/>
                  <a:ea typeface="微软雅黑" panose="020B0503020204020204" pitchFamily="34" charset="-122"/>
                  <a:cs typeface="+mn-ea"/>
                  <a:sym typeface="+mn-lt"/>
                </a:rPr>
                <a:t>CONTENTS</a:t>
              </a:r>
            </a:p>
          </p:txBody>
        </p:sp>
      </p:grpSp>
      <p:sp>
        <p:nvSpPr>
          <p:cNvPr id="22" name="4"/>
          <p:cNvSpPr/>
          <p:nvPr>
            <p:custDataLst>
              <p:tags r:id="rId3"/>
            </p:custDataLst>
          </p:nvPr>
        </p:nvSpPr>
        <p:spPr>
          <a:xfrm>
            <a:off x="4320035" y="1144829"/>
            <a:ext cx="504453" cy="504453"/>
          </a:xfrm>
          <a:prstGeom prst="snip2DiagRect">
            <a:avLst>
              <a:gd name="adj1" fmla="val 0"/>
              <a:gd name="adj2" fmla="val 0"/>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ea"/>
                <a:sym typeface="+mn-lt"/>
              </a:rPr>
              <a:t>1</a:t>
            </a:r>
            <a:endParaRPr kumimoji="0" lang="zh-CN" altLang="en-US" sz="4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ea"/>
              <a:sym typeface="+mn-lt"/>
            </a:endParaRPr>
          </a:p>
        </p:txBody>
      </p:sp>
      <p:sp>
        <p:nvSpPr>
          <p:cNvPr id="23" name="5"/>
          <p:cNvSpPr/>
          <p:nvPr>
            <p:custDataLst>
              <p:tags r:id="rId4"/>
            </p:custDataLst>
          </p:nvPr>
        </p:nvSpPr>
        <p:spPr>
          <a:xfrm>
            <a:off x="4985899" y="1142999"/>
            <a:ext cx="5377635" cy="40011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defRPr/>
            </a:pPr>
            <a:r>
              <a:rPr lang="zh-CN" altLang="en-US" sz="2600" b="1" dirty="0">
                <a:solidFill>
                  <a:prstClr val="black"/>
                </a:solidFill>
                <a:ea typeface="微软雅黑" panose="020B0503020204020204" pitchFamily="34" charset="-122"/>
                <a:cs typeface="+mn-ea"/>
                <a:sym typeface="+mn-lt"/>
              </a:rPr>
              <a:t>教育家精神的核心内涵</a:t>
            </a:r>
            <a:endParaRPr kumimoji="0" lang="en-US" altLang="zh-CN" sz="2600" b="1" i="0" u="none" strike="noStrike" kern="1200" cap="none" spc="0" normalizeH="0" baseline="0" noProof="0" dirty="0">
              <a:ln>
                <a:noFill/>
              </a:ln>
              <a:solidFill>
                <a:prstClr val="black"/>
              </a:solidFill>
              <a:effectLst/>
              <a:uLnTx/>
              <a:uFillTx/>
              <a:latin typeface="+mn-lt"/>
              <a:ea typeface="微软雅黑" panose="020B0503020204020204" pitchFamily="34" charset="-122"/>
              <a:cs typeface="+mn-ea"/>
              <a:sym typeface="+mn-lt"/>
            </a:endParaRPr>
          </a:p>
        </p:txBody>
      </p:sp>
      <p:sp>
        <p:nvSpPr>
          <p:cNvPr id="24" name="6"/>
          <p:cNvSpPr/>
          <p:nvPr>
            <p:custDataLst>
              <p:tags r:id="rId5"/>
            </p:custDataLst>
          </p:nvPr>
        </p:nvSpPr>
        <p:spPr>
          <a:xfrm>
            <a:off x="4320035" y="2058987"/>
            <a:ext cx="504453" cy="504453"/>
          </a:xfrm>
          <a:prstGeom prst="snip2DiagRect">
            <a:avLst>
              <a:gd name="adj1" fmla="val 0"/>
              <a:gd name="adj2" fmla="val 0"/>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ea"/>
                <a:sym typeface="+mn-lt"/>
              </a:rPr>
              <a:t>2</a:t>
            </a:r>
            <a:endParaRPr kumimoji="0" lang="zh-CN" altLang="en-US" sz="4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ea"/>
              <a:sym typeface="+mn-lt"/>
            </a:endParaRPr>
          </a:p>
        </p:txBody>
      </p:sp>
      <p:sp>
        <p:nvSpPr>
          <p:cNvPr id="25" name="7"/>
          <p:cNvSpPr/>
          <p:nvPr>
            <p:custDataLst>
              <p:tags r:id="rId6"/>
            </p:custDataLst>
          </p:nvPr>
        </p:nvSpPr>
        <p:spPr>
          <a:xfrm>
            <a:off x="4985899" y="2071380"/>
            <a:ext cx="5377635" cy="40011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defRPr/>
            </a:pPr>
            <a:r>
              <a:rPr lang="zh-CN" altLang="en-US" sz="2600" b="1" dirty="0">
                <a:solidFill>
                  <a:prstClr val="black"/>
                </a:solidFill>
                <a:ea typeface="微软雅黑" panose="020B0503020204020204" pitchFamily="34" charset="-122"/>
                <a:cs typeface="+mn-ea"/>
                <a:sym typeface="+mn-lt"/>
              </a:rPr>
              <a:t>教育家精神的当代价值</a:t>
            </a:r>
            <a:endParaRPr kumimoji="0" lang="en-US" altLang="zh-CN" sz="2600" b="1" i="0" u="none" strike="noStrike" kern="1200" cap="none" spc="0" normalizeH="0" baseline="0" noProof="0" dirty="0">
              <a:ln>
                <a:noFill/>
              </a:ln>
              <a:solidFill>
                <a:prstClr val="black"/>
              </a:solidFill>
              <a:effectLst/>
              <a:uLnTx/>
              <a:uFillTx/>
              <a:latin typeface="+mn-lt"/>
              <a:ea typeface="微软雅黑" panose="020B0503020204020204" pitchFamily="34" charset="-122"/>
              <a:cs typeface="+mn-ea"/>
              <a:sym typeface="+mn-lt"/>
            </a:endParaRPr>
          </a:p>
        </p:txBody>
      </p:sp>
      <p:sp>
        <p:nvSpPr>
          <p:cNvPr id="26" name="8"/>
          <p:cNvSpPr/>
          <p:nvPr>
            <p:custDataLst>
              <p:tags r:id="rId7"/>
            </p:custDataLst>
          </p:nvPr>
        </p:nvSpPr>
        <p:spPr>
          <a:xfrm>
            <a:off x="4320035" y="2973145"/>
            <a:ext cx="504453" cy="504453"/>
          </a:xfrm>
          <a:prstGeom prst="snip2DiagRect">
            <a:avLst>
              <a:gd name="adj1" fmla="val 0"/>
              <a:gd name="adj2" fmla="val 0"/>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ea"/>
                <a:sym typeface="+mn-lt"/>
              </a:rPr>
              <a:t>3</a:t>
            </a:r>
            <a:endParaRPr kumimoji="0" lang="zh-CN" altLang="en-US" sz="4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ea"/>
              <a:sym typeface="+mn-lt"/>
            </a:endParaRPr>
          </a:p>
        </p:txBody>
      </p:sp>
      <p:sp>
        <p:nvSpPr>
          <p:cNvPr id="27" name="9"/>
          <p:cNvSpPr/>
          <p:nvPr>
            <p:custDataLst>
              <p:tags r:id="rId8"/>
            </p:custDataLst>
          </p:nvPr>
        </p:nvSpPr>
        <p:spPr>
          <a:xfrm>
            <a:off x="4985899" y="2999761"/>
            <a:ext cx="5377635" cy="40011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defRPr/>
            </a:pPr>
            <a:r>
              <a:rPr lang="zh-CN" altLang="en-US" sz="2600" b="1" dirty="0">
                <a:solidFill>
                  <a:prstClr val="black"/>
                </a:solidFill>
                <a:ea typeface="微软雅黑" panose="020B0503020204020204" pitchFamily="34" charset="-122"/>
                <a:cs typeface="+mn-ea"/>
                <a:sym typeface="+mn-lt"/>
              </a:rPr>
              <a:t>如何弘扬教育家精神</a:t>
            </a:r>
            <a:endParaRPr kumimoji="0" lang="en-US" altLang="zh-CN" sz="2600" b="1" i="0" u="none" strike="noStrike" kern="1200" cap="none" spc="0" normalizeH="0" baseline="0" noProof="0" dirty="0">
              <a:ln>
                <a:noFill/>
              </a:ln>
              <a:solidFill>
                <a:prstClr val="black"/>
              </a:solidFill>
              <a:effectLst/>
              <a:uLnTx/>
              <a:uFillTx/>
              <a:latin typeface="+mn-lt"/>
              <a:ea typeface="微软雅黑" panose="020B0503020204020204" pitchFamily="34" charset="-122"/>
              <a:cs typeface="+mn-ea"/>
              <a:sym typeface="+mn-lt"/>
            </a:endParaRPr>
          </a:p>
        </p:txBody>
      </p:sp>
      <p:sp>
        <p:nvSpPr>
          <p:cNvPr id="28" name="10"/>
          <p:cNvSpPr/>
          <p:nvPr>
            <p:custDataLst>
              <p:tags r:id="rId9"/>
            </p:custDataLst>
          </p:nvPr>
        </p:nvSpPr>
        <p:spPr>
          <a:xfrm>
            <a:off x="4320035" y="3887302"/>
            <a:ext cx="504453" cy="504453"/>
          </a:xfrm>
          <a:prstGeom prst="snip2DiagRect">
            <a:avLst>
              <a:gd name="adj1" fmla="val 0"/>
              <a:gd name="adj2" fmla="val 0"/>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ea"/>
                <a:sym typeface="+mn-lt"/>
              </a:rPr>
              <a:t>4</a:t>
            </a:r>
            <a:endParaRPr kumimoji="0" lang="zh-CN" altLang="en-US" sz="4000" b="1" i="0" u="none" strike="noStrike" kern="1200" cap="none" spc="0" normalizeH="0" baseline="0" noProof="0" dirty="0">
              <a:ln>
                <a:noFill/>
              </a:ln>
              <a:solidFill>
                <a:prstClr val="white"/>
              </a:solidFill>
              <a:effectLst/>
              <a:uLnTx/>
              <a:uFillTx/>
              <a:latin typeface="+mn-lt"/>
              <a:ea typeface="微软雅黑" panose="020B0503020204020204" pitchFamily="34" charset="-122"/>
              <a:cs typeface="+mn-ea"/>
              <a:sym typeface="+mn-lt"/>
            </a:endParaRPr>
          </a:p>
        </p:txBody>
      </p:sp>
      <p:sp>
        <p:nvSpPr>
          <p:cNvPr id="29" name="11"/>
          <p:cNvSpPr/>
          <p:nvPr>
            <p:custDataLst>
              <p:tags r:id="rId10"/>
            </p:custDataLst>
          </p:nvPr>
        </p:nvSpPr>
        <p:spPr>
          <a:xfrm>
            <a:off x="4985899" y="3928143"/>
            <a:ext cx="4160943" cy="40011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defRPr/>
            </a:pPr>
            <a:r>
              <a:rPr lang="zh-CN" altLang="en-US" sz="2600" b="1" noProof="0" dirty="0">
                <a:solidFill>
                  <a:prstClr val="black"/>
                </a:solidFill>
                <a:ea typeface="微软雅黑" panose="020B0503020204020204" pitchFamily="34" charset="-122"/>
                <a:cs typeface="+mn-ea"/>
                <a:sym typeface="+mn-lt"/>
              </a:rPr>
              <a:t>加快建设教育强国</a:t>
            </a:r>
            <a:endParaRPr kumimoji="0" lang="en-US" altLang="zh-CN" sz="2600" b="1" i="0" u="none" strike="noStrike" kern="1200" cap="none" spc="0" normalizeH="0" baseline="0" noProof="0" dirty="0">
              <a:ln>
                <a:noFill/>
              </a:ln>
              <a:solidFill>
                <a:prstClr val="black"/>
              </a:solidFill>
              <a:effectLst/>
              <a:uLnTx/>
              <a:uFillTx/>
              <a:latin typeface="+mn-lt"/>
              <a:ea typeface="微软雅黑" panose="020B0503020204020204" pitchFamily="34" charset="-122"/>
              <a:cs typeface="+mn-ea"/>
              <a:sym typeface="+mn-lt"/>
            </a:endParaRPr>
          </a:p>
        </p:txBody>
      </p:sp>
      <p:pic>
        <p:nvPicPr>
          <p:cNvPr id="30" name="13" descr="卡通人物&#10;&#10;中度可信度描述已自动生成"/>
          <p:cNvPicPr>
            <a:picLocks noChangeAspect="1"/>
          </p:cNvPicPr>
          <p:nvPr/>
        </p:nvPicPr>
        <p:blipFill>
          <a:blip r:embed="rId16" cstate="print">
            <a:lum bright="70000" contrast="-70000"/>
            <a:extLst>
              <a:ext uri="{28A0092B-C50C-407E-A947-70E740481C1C}">
                <a14:useLocalDpi xmlns:a14="http://schemas.microsoft.com/office/drawing/2010/main" val="0"/>
              </a:ext>
            </a:extLst>
          </a:blip>
          <a:stretch>
            <a:fillRect/>
          </a:stretch>
        </p:blipFill>
        <p:spPr>
          <a:xfrm>
            <a:off x="171139" y="3668657"/>
            <a:ext cx="2060452" cy="89306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750"/>
                                        <p:tgtEl>
                                          <p:spTgt spid="6"/>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50"/>
                                        <p:tgtEl>
                                          <p:spTgt spid="43"/>
                                        </p:tgtEl>
                                      </p:cBhvr>
                                    </p:animEffect>
                                    <p:anim calcmode="lin" valueType="num">
                                      <p:cBhvr>
                                        <p:cTn id="15" dur="750" fill="hold"/>
                                        <p:tgtEl>
                                          <p:spTgt spid="43"/>
                                        </p:tgtEl>
                                        <p:attrNameLst>
                                          <p:attrName>ppt_x</p:attrName>
                                        </p:attrNameLst>
                                      </p:cBhvr>
                                      <p:tavLst>
                                        <p:tav tm="0">
                                          <p:val>
                                            <p:strVal val="#ppt_x"/>
                                          </p:val>
                                        </p:tav>
                                        <p:tav tm="100000">
                                          <p:val>
                                            <p:strVal val="#ppt_x"/>
                                          </p:val>
                                        </p:tav>
                                      </p:tavLst>
                                    </p:anim>
                                    <p:anim calcmode="lin" valueType="num">
                                      <p:cBhvr>
                                        <p:cTn id="16" dur="750" fill="hold"/>
                                        <p:tgtEl>
                                          <p:spTgt spid="43"/>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childTnLst>
                          </p:cTn>
                        </p:par>
                        <p:par>
                          <p:cTn id="35" fill="hold">
                            <p:stCondLst>
                              <p:cond delay="3500"/>
                            </p:stCondLst>
                            <p:childTnLst>
                              <p:par>
                                <p:cTn id="36" presetID="53" presetClass="entr" presetSubtype="16"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par>
                          <p:cTn id="47" fill="hold">
                            <p:stCondLst>
                              <p:cond delay="4500"/>
                            </p:stCondLst>
                            <p:childTnLst>
                              <p:par>
                                <p:cTn id="48" presetID="53" presetClass="entr" presetSubtype="16"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par>
                          <p:cTn id="53" fill="hold">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childTnLst>
                          </p:cTn>
                        </p:par>
                        <p:par>
                          <p:cTn id="59" fill="hold">
                            <p:stCondLst>
                              <p:cond delay="5500"/>
                            </p:stCondLst>
                            <p:childTnLst>
                              <p:par>
                                <p:cTn id="60" presetID="53" presetClass="entr" presetSubtype="16"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Effect transition="in" filter="fade">
                                      <p:cBhvr>
                                        <p:cTn id="64" dur="500"/>
                                        <p:tgtEl>
                                          <p:spTgt spid="28"/>
                                        </p:tgtEl>
                                      </p:cBhvr>
                                    </p:animEffect>
                                  </p:childTnLst>
                                </p:cTn>
                              </p:par>
                            </p:childTnLst>
                          </p:cTn>
                        </p:par>
                        <p:par>
                          <p:cTn id="65" fill="hold">
                            <p:stCondLst>
                              <p:cond delay="6000"/>
                            </p:stCondLst>
                            <p:childTnLst>
                              <p:par>
                                <p:cTn id="66" presetID="53" presetClass="entr" presetSubtype="16"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p:cTn id="68" dur="500" fill="hold"/>
                                        <p:tgtEl>
                                          <p:spTgt spid="29"/>
                                        </p:tgtEl>
                                        <p:attrNameLst>
                                          <p:attrName>ppt_w</p:attrName>
                                        </p:attrNameLst>
                                      </p:cBhvr>
                                      <p:tavLst>
                                        <p:tav tm="0">
                                          <p:val>
                                            <p:fltVal val="0"/>
                                          </p:val>
                                        </p:tav>
                                        <p:tav tm="100000">
                                          <p:val>
                                            <p:strVal val="#ppt_w"/>
                                          </p:val>
                                        </p:tav>
                                      </p:tavLst>
                                    </p:anim>
                                    <p:anim calcmode="lin" valueType="num">
                                      <p:cBhvr>
                                        <p:cTn id="69" dur="500" fill="hold"/>
                                        <p:tgtEl>
                                          <p:spTgt spid="29"/>
                                        </p:tgtEl>
                                        <p:attrNameLst>
                                          <p:attrName>ppt_h</p:attrName>
                                        </p:attrNameLst>
                                      </p:cBhvr>
                                      <p:tavLst>
                                        <p:tav tm="0">
                                          <p:val>
                                            <p:fltVal val="0"/>
                                          </p:val>
                                        </p:tav>
                                        <p:tav tm="100000">
                                          <p:val>
                                            <p:strVal val="#ppt_h"/>
                                          </p:val>
                                        </p:tav>
                                      </p:tavLst>
                                    </p:anim>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1" repeatCount="indefinite" fill="remove" display="0">
                  <p:stCondLst>
                    <p:cond delay="indefinite"/>
                  </p:stCondLst>
                  <p:endCondLst>
                    <p:cond evt="onStopAudio" delay="0">
                      <p:tgtEl>
                        <p:sldTgt/>
                      </p:tgtEl>
                    </p:cond>
                  </p:endCondLst>
                </p:cTn>
                <p:tgtEl>
                  <p:spTgt spid="5"/>
                </p:tgtEl>
              </p:cMediaNode>
            </p:audio>
          </p:childTnLst>
        </p:cTn>
      </p:par>
    </p:tnLst>
    <p:bldLst>
      <p:bldP spid="22" grpId="0" animBg="1"/>
      <p:bldP spid="23" grpId="0"/>
      <p:bldP spid="24" grpId="0" animBg="1"/>
      <p:bldP spid="25" grpId="0"/>
      <p:bldP spid="26" grpId="0" animBg="1"/>
      <p:bldP spid="27" grpId="0"/>
      <p:bldP spid="28" grpId="0" animBg="1"/>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p:cNvSpPr txBox="1"/>
          <p:nvPr/>
        </p:nvSpPr>
        <p:spPr>
          <a:xfrm>
            <a:off x="4300944" y="996669"/>
            <a:ext cx="3590111" cy="1458861"/>
          </a:xfrm>
          <a:prstGeom prst="rect">
            <a:avLst/>
          </a:prstGeom>
        </p:spPr>
        <p:txBody>
          <a:bodyPr vert="horz" lIns="91440" tIns="45720" rIns="91440" bIns="45720" rtlCol="0" anchor="b">
            <a:noAutofit/>
          </a:bodyPr>
          <a:lstStyle>
            <a:lvl1pPr algn="ctr">
              <a:lnSpc>
                <a:spcPct val="90000"/>
              </a:lnSpc>
              <a:spcBef>
                <a:spcPct val="0"/>
              </a:spcBef>
              <a:buNone/>
              <a:defRPr sz="9600">
                <a:gradFill flip="none" rotWithShape="1">
                  <a:gsLst>
                    <a:gs pos="0">
                      <a:schemeClr val="accent1">
                        <a:lumMod val="5000"/>
                        <a:lumOff val="95000"/>
                      </a:scheme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HYShangWeiShouShuJ" charset="-122"/>
                <a:ea typeface="HYShangWeiShouShuJ" charset="-122"/>
                <a:cs typeface="HYShangWeiShouShuJ" charset="-122"/>
              </a:defRPr>
            </a:lvl1pPr>
          </a:lstStyle>
          <a:p>
            <a:pPr algn="dist"/>
            <a:r>
              <a:rPr lang="zh-CN" altLang="en-US" sz="6000" dirty="0">
                <a:solidFill>
                  <a:schemeClr val="bg1"/>
                </a:solidFill>
                <a:latin typeface="微软雅黑" panose="020B0503020204020204" pitchFamily="34" charset="-122"/>
                <a:ea typeface="微软雅黑" panose="020B0503020204020204" pitchFamily="34" charset="-122"/>
                <a:cs typeface="+mn-ea"/>
                <a:sym typeface="+mn-lt"/>
              </a:rPr>
              <a:t>第四章</a:t>
            </a:r>
          </a:p>
        </p:txBody>
      </p:sp>
      <p:sp>
        <p:nvSpPr>
          <p:cNvPr id="27" name="2"/>
          <p:cNvSpPr txBox="1"/>
          <p:nvPr/>
        </p:nvSpPr>
        <p:spPr>
          <a:xfrm>
            <a:off x="838200" y="2106613"/>
            <a:ext cx="10515600" cy="1979612"/>
          </a:xfr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8000" dirty="0">
                <a:gradFill flip="none" rotWithShape="1">
                  <a:gsLst>
                    <a:gs pos="0">
                      <a:schemeClr val="accent1">
                        <a:lumMod val="5000"/>
                        <a:lumOff val="95000"/>
                      </a:scheme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微软雅黑" panose="020B0503020204020204" pitchFamily="34" charset="-122"/>
                <a:ea typeface="微软雅黑" panose="020B0503020204020204" pitchFamily="34" charset="-122"/>
                <a:cs typeface="+mn-ea"/>
                <a:sym typeface="+mn-lt"/>
              </a:rPr>
              <a:t>加快建设教育强国</a:t>
            </a:r>
          </a:p>
        </p:txBody>
      </p:sp>
      <p:grpSp>
        <p:nvGrpSpPr>
          <p:cNvPr id="28" name="3"/>
          <p:cNvGrpSpPr/>
          <p:nvPr/>
        </p:nvGrpSpPr>
        <p:grpSpPr>
          <a:xfrm>
            <a:off x="2652905" y="4075982"/>
            <a:ext cx="6886190" cy="606007"/>
            <a:chOff x="2399944" y="4300112"/>
            <a:chExt cx="6886190" cy="606007"/>
          </a:xfrm>
        </p:grpSpPr>
        <p:sp>
          <p:nvSpPr>
            <p:cNvPr id="29" name="五角星 2"/>
            <p:cNvSpPr/>
            <p:nvPr/>
          </p:nvSpPr>
          <p:spPr>
            <a:xfrm>
              <a:off x="5554284" y="4300112"/>
              <a:ext cx="606007" cy="606007"/>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www.LFPPT.com"/>
            <p:cNvSpPr/>
            <p:nvPr/>
          </p:nvSpPr>
          <p:spPr>
            <a:xfrm>
              <a:off x="4925097" y="4375414"/>
              <a:ext cx="455403" cy="455403"/>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www.LFPPT.com"/>
            <p:cNvSpPr/>
            <p:nvPr/>
          </p:nvSpPr>
          <p:spPr>
            <a:xfrm>
              <a:off x="6334075" y="4375414"/>
              <a:ext cx="455403" cy="455403"/>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 name="直线连接符 19"/>
            <p:cNvCxnSpPr/>
            <p:nvPr/>
          </p:nvCxnSpPr>
          <p:spPr>
            <a:xfrm>
              <a:off x="2399944" y="4713604"/>
              <a:ext cx="2201552"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直线连接符 23"/>
            <p:cNvCxnSpPr/>
            <p:nvPr/>
          </p:nvCxnSpPr>
          <p:spPr>
            <a:xfrm flipH="1" flipV="1">
              <a:off x="7026473" y="4663822"/>
              <a:ext cx="2259661"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8299366"/>
      </p:ext>
    </p:extLst>
  </p:cSld>
  <p:clrMapOvr>
    <a:masterClrMapping/>
  </p:clrMapOvr>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12" name="4"/>
          <p:cNvSpPr txBox="1"/>
          <p:nvPr/>
        </p:nvSpPr>
        <p:spPr>
          <a:xfrm>
            <a:off x="5630779" y="2928886"/>
            <a:ext cx="3451070" cy="692879"/>
          </a:xfrm>
          <a:prstGeom prst="rect">
            <a:avLst/>
          </a:prstGeom>
          <a:noFill/>
          <a:ln>
            <a:noFill/>
          </a:ln>
        </p:spPr>
        <p:txBody>
          <a:bodyPr wrap="square" lIns="90000" tIns="46800" rIns="90000" bIns="46800" anchor="b" anchorCtr="0">
            <a:noAutofit/>
          </a:bodyPr>
          <a:lstStyle/>
          <a:p>
            <a:pPr>
              <a:lnSpc>
                <a:spcPct val="150000"/>
              </a:lnSpc>
              <a:buSzPct val="25000"/>
            </a:pPr>
            <a:endParaRPr lang="en-US" sz="2800" b="1" dirty="0">
              <a:solidFill>
                <a:schemeClr val="accent2"/>
              </a:solidFill>
              <a:cs typeface="+mn-ea"/>
              <a:sym typeface="+mn-lt"/>
            </a:endParaRPr>
          </a:p>
        </p:txBody>
      </p:sp>
      <p:sp>
        <p:nvSpPr>
          <p:cNvPr id="13" name="5"/>
          <p:cNvSpPr txBox="1"/>
          <p:nvPr/>
        </p:nvSpPr>
        <p:spPr>
          <a:xfrm>
            <a:off x="3363517" y="1736723"/>
            <a:ext cx="7985594" cy="2884440"/>
          </a:xfrm>
          <a:prstGeom prst="rect">
            <a:avLst/>
          </a:prstGeom>
          <a:noFill/>
          <a:ln>
            <a:noFill/>
          </a:ln>
        </p:spPr>
        <p:txBody>
          <a:bodyPr wrap="square" lIns="90000" tIns="46800" rIns="90000" bIns="46800" anchor="ctr" anchorCtr="0">
            <a:noAutofit/>
          </a:bodyPr>
          <a:lstStyle/>
          <a:p>
            <a:pPr>
              <a:lnSpc>
                <a:spcPct val="150000"/>
              </a:lnSpc>
            </a:pPr>
            <a:r>
              <a:rPr lang="zh-CN" altLang="en-US" sz="1400" dirty="0">
                <a:cs typeface="+mn-ea"/>
                <a:sym typeface="+mn-lt"/>
              </a:rPr>
              <a:t>培养什么人、怎样培养人、为谁培养人是教育的根本问题，也是建设教育强国的核心课题。我们建设教育强国的目的，就是培养一代又一代德智体美劳全面发展的社会主义建设者和接班人，培养一代又一代在社会主义现代化建设中可堪大用、能担重任的栋梁之才，确保党的事业和社会主义现代化强国建设后继有人。浇花浇根，育人育心。要坚持不懈用新时代中国特色社会主义思想铸魂育人，着力加强社会主义核心价值观教育，引导学生树立坚定的理想信念，永远听党话、跟党走，矢志奉献国家和人民。要坚持改革创新，推进大中小学思想政治教育一体化建设，提高思政课的针对性和吸引力。网络已成为广大青少年学习生活的重要空间，要提高网络育人能力，扎实做好互联网时代的学校思想政治工作和意识形态工作。</a:t>
            </a:r>
          </a:p>
        </p:txBody>
      </p:sp>
      <p:sp>
        <p:nvSpPr>
          <p:cNvPr id="16" name="6"/>
          <p:cNvSpPr/>
          <p:nvPr/>
        </p:nvSpPr>
        <p:spPr>
          <a:xfrm>
            <a:off x="1086139" y="2451101"/>
            <a:ext cx="2050761" cy="977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b="1" dirty="0"/>
              <a:t>培养担当民族复兴大任的时代新人</a:t>
            </a:r>
            <a:endParaRPr lang="zh-CN" altLang="en-US" b="1" spc="300" dirty="0">
              <a:solidFill>
                <a:schemeClr val="bg1"/>
              </a:solidFill>
              <a:cs typeface="+mn-ea"/>
              <a:sym typeface="+mn-lt"/>
            </a:endParaRPr>
          </a:p>
        </p:txBody>
      </p:sp>
      <p:pic>
        <p:nvPicPr>
          <p:cNvPr id="6" name="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338458" y="3429000"/>
            <a:ext cx="5767403" cy="3844934"/>
          </a:xfrm>
          <a:prstGeom prst="rect">
            <a:avLst/>
          </a:prstGeom>
        </p:spPr>
      </p:pic>
      <p:sp>
        <p:nvSpPr>
          <p:cNvPr id="9" name="3">
            <a:extLst>
              <a:ext uri="{FF2B5EF4-FFF2-40B4-BE49-F238E27FC236}">
                <a16:creationId xmlns:a16="http://schemas.microsoft.com/office/drawing/2014/main" id="{74FF092F-D640-02B1-D142-8F71AA680085}"/>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4</a:t>
            </a:r>
            <a:endParaRPr lang="zh-CN" altLang="en-US" sz="4000" b="1" dirty="0">
              <a:solidFill>
                <a:schemeClr val="bg1"/>
              </a:solidFill>
              <a:cs typeface="+mn-ea"/>
              <a:sym typeface="+mn-lt"/>
            </a:endParaRPr>
          </a:p>
        </p:txBody>
      </p:sp>
      <p:sp>
        <p:nvSpPr>
          <p:cNvPr id="10" name="4">
            <a:extLst>
              <a:ext uri="{FF2B5EF4-FFF2-40B4-BE49-F238E27FC236}">
                <a16:creationId xmlns:a16="http://schemas.microsoft.com/office/drawing/2014/main" id="{CB9B33E0-6FC0-1C6C-3FC6-34214EC213C8}"/>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加快建设教育强国</a:t>
            </a:r>
          </a:p>
        </p:txBody>
      </p:sp>
      <p:grpSp>
        <p:nvGrpSpPr>
          <p:cNvPr id="11" name="5">
            <a:extLst>
              <a:ext uri="{FF2B5EF4-FFF2-40B4-BE49-F238E27FC236}">
                <a16:creationId xmlns:a16="http://schemas.microsoft.com/office/drawing/2014/main" id="{9FCDC0CF-C5CD-89FD-0429-F3D4DD09990D}"/>
              </a:ext>
            </a:extLst>
          </p:cNvPr>
          <p:cNvGrpSpPr/>
          <p:nvPr/>
        </p:nvGrpSpPr>
        <p:grpSpPr>
          <a:xfrm>
            <a:off x="4601674" y="582371"/>
            <a:ext cx="1494326" cy="485723"/>
            <a:chOff x="5178058" y="4075982"/>
            <a:chExt cx="1864381" cy="606007"/>
          </a:xfrm>
          <a:solidFill>
            <a:schemeClr val="bg1"/>
          </a:solidFill>
        </p:grpSpPr>
        <p:sp>
          <p:nvSpPr>
            <p:cNvPr id="14" name="五角星 2">
              <a:extLst>
                <a:ext uri="{FF2B5EF4-FFF2-40B4-BE49-F238E27FC236}">
                  <a16:creationId xmlns:a16="http://schemas.microsoft.com/office/drawing/2014/main" id="{526F80F0-9170-4893-0553-9621C5E18A33}"/>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7">
              <a:extLst>
                <a:ext uri="{FF2B5EF4-FFF2-40B4-BE49-F238E27FC236}">
                  <a16:creationId xmlns:a16="http://schemas.microsoft.com/office/drawing/2014/main" id="{B39054DE-16FB-0C8E-30CF-8D253DBD5A65}"/>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8">
              <a:extLst>
                <a:ext uri="{FF2B5EF4-FFF2-40B4-BE49-F238E27FC236}">
                  <a16:creationId xmlns:a16="http://schemas.microsoft.com/office/drawing/2014/main" id="{2D79665B-3831-4BFD-10F0-D89F8D2E6E40}"/>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12" name="4"/>
          <p:cNvSpPr txBox="1"/>
          <p:nvPr/>
        </p:nvSpPr>
        <p:spPr>
          <a:xfrm>
            <a:off x="5630779" y="2928886"/>
            <a:ext cx="3451070" cy="692879"/>
          </a:xfrm>
          <a:prstGeom prst="rect">
            <a:avLst/>
          </a:prstGeom>
          <a:noFill/>
          <a:ln>
            <a:noFill/>
          </a:ln>
        </p:spPr>
        <p:txBody>
          <a:bodyPr wrap="square" lIns="90000" tIns="46800" rIns="90000" bIns="46800" anchor="b" anchorCtr="0">
            <a:noAutofit/>
          </a:bodyPr>
          <a:lstStyle/>
          <a:p>
            <a:pPr>
              <a:lnSpc>
                <a:spcPct val="150000"/>
              </a:lnSpc>
              <a:buSzPct val="25000"/>
            </a:pPr>
            <a:endParaRPr lang="en-US" sz="2800" b="1" dirty="0">
              <a:solidFill>
                <a:schemeClr val="accent2"/>
              </a:solidFill>
              <a:cs typeface="+mn-ea"/>
              <a:sym typeface="+mn-lt"/>
            </a:endParaRPr>
          </a:p>
        </p:txBody>
      </p:sp>
      <p:sp>
        <p:nvSpPr>
          <p:cNvPr id="13" name="5"/>
          <p:cNvSpPr txBox="1"/>
          <p:nvPr/>
        </p:nvSpPr>
        <p:spPr>
          <a:xfrm>
            <a:off x="3363517" y="1736723"/>
            <a:ext cx="7985594" cy="2884440"/>
          </a:xfrm>
          <a:prstGeom prst="rect">
            <a:avLst/>
          </a:prstGeom>
          <a:noFill/>
          <a:ln>
            <a:noFill/>
          </a:ln>
        </p:spPr>
        <p:txBody>
          <a:bodyPr wrap="square" lIns="90000" tIns="46800" rIns="90000" bIns="46800" anchor="ctr" anchorCtr="0">
            <a:noAutofit/>
          </a:bodyPr>
          <a:lstStyle/>
          <a:p>
            <a:pPr>
              <a:lnSpc>
                <a:spcPct val="150000"/>
              </a:lnSpc>
            </a:pPr>
            <a:r>
              <a:rPr lang="zh-CN" altLang="en-US" sz="1400" dirty="0">
                <a:cs typeface="+mn-ea"/>
                <a:sym typeface="+mn-lt"/>
              </a:rPr>
              <a:t>当前，我国教育已由规模扩张阶段转向高质量发展阶段。要坚持把高质量发展作为各级各类教育的生命线，加快建设高质量教育体系，以教育高质量发展赋能经济社会可持续发展。建设教育强国，基点在基础教育。基础教育搞得越扎实，教育强国步伐就越稳、后劲就越足。要推进学前教育普及普惠安全优质发展，推动义务教育优质均衡发展和城乡一体化。基础教育既要夯实学生的知识基础，也要激发学生崇尚科学、探索未知的兴趣，培养其探索性、创新性思维品质。要在全社会树立科学的人才观、成才观、教育观，加快扭转教育功利化倾向，形成健康的教育环境和生态。建设教育强国，龙头是高等教育。放眼全球，任何一个教育强国都是高等教育强国。要把加快建设中国特色、世界一流的大学和优势学科作为重中之重，大力加强基础学科、新兴学科、交叉学科建设，瞄准世界科技前沿和国家重大战略需求推进科研创新，不断提升原始创新能力和人才培养质量。要建设全民终身学习的学习型社会、学习型大国，促进人人皆学、处处能学、时时可学，不断提高国民受教育程度，全面提升人力资源开发水平，促进人的全面发展。</a:t>
            </a:r>
          </a:p>
        </p:txBody>
      </p:sp>
      <p:sp>
        <p:nvSpPr>
          <p:cNvPr id="16" name="6"/>
          <p:cNvSpPr/>
          <p:nvPr/>
        </p:nvSpPr>
        <p:spPr>
          <a:xfrm>
            <a:off x="1086139" y="2451101"/>
            <a:ext cx="2050761" cy="977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b="1" dirty="0"/>
              <a:t>加快建设高质量教育体系</a:t>
            </a:r>
            <a:endParaRPr lang="zh-CN" altLang="en-US" b="1" spc="300" dirty="0">
              <a:solidFill>
                <a:schemeClr val="bg1"/>
              </a:solidFill>
              <a:cs typeface="+mn-ea"/>
              <a:sym typeface="+mn-lt"/>
            </a:endParaRPr>
          </a:p>
        </p:txBody>
      </p:sp>
      <p:sp>
        <p:nvSpPr>
          <p:cNvPr id="9" name="3">
            <a:extLst>
              <a:ext uri="{FF2B5EF4-FFF2-40B4-BE49-F238E27FC236}">
                <a16:creationId xmlns:a16="http://schemas.microsoft.com/office/drawing/2014/main" id="{74FF092F-D640-02B1-D142-8F71AA680085}"/>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4</a:t>
            </a:r>
            <a:endParaRPr lang="zh-CN" altLang="en-US" sz="4000" b="1" dirty="0">
              <a:solidFill>
                <a:schemeClr val="bg1"/>
              </a:solidFill>
              <a:cs typeface="+mn-ea"/>
              <a:sym typeface="+mn-lt"/>
            </a:endParaRPr>
          </a:p>
        </p:txBody>
      </p:sp>
      <p:sp>
        <p:nvSpPr>
          <p:cNvPr id="10" name="4">
            <a:extLst>
              <a:ext uri="{FF2B5EF4-FFF2-40B4-BE49-F238E27FC236}">
                <a16:creationId xmlns:a16="http://schemas.microsoft.com/office/drawing/2014/main" id="{CB9B33E0-6FC0-1C6C-3FC6-34214EC213C8}"/>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加快建设教育强国</a:t>
            </a:r>
          </a:p>
        </p:txBody>
      </p:sp>
      <p:grpSp>
        <p:nvGrpSpPr>
          <p:cNvPr id="11" name="5">
            <a:extLst>
              <a:ext uri="{FF2B5EF4-FFF2-40B4-BE49-F238E27FC236}">
                <a16:creationId xmlns:a16="http://schemas.microsoft.com/office/drawing/2014/main" id="{9FCDC0CF-C5CD-89FD-0429-F3D4DD09990D}"/>
              </a:ext>
            </a:extLst>
          </p:cNvPr>
          <p:cNvGrpSpPr/>
          <p:nvPr/>
        </p:nvGrpSpPr>
        <p:grpSpPr>
          <a:xfrm>
            <a:off x="4601674" y="582371"/>
            <a:ext cx="1494326" cy="485723"/>
            <a:chOff x="5178058" y="4075982"/>
            <a:chExt cx="1864381" cy="606007"/>
          </a:xfrm>
          <a:solidFill>
            <a:schemeClr val="bg1"/>
          </a:solidFill>
        </p:grpSpPr>
        <p:sp>
          <p:nvSpPr>
            <p:cNvPr id="14" name="五角星 2">
              <a:extLst>
                <a:ext uri="{FF2B5EF4-FFF2-40B4-BE49-F238E27FC236}">
                  <a16:creationId xmlns:a16="http://schemas.microsoft.com/office/drawing/2014/main" id="{526F80F0-9170-4893-0553-9621C5E18A33}"/>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7">
              <a:extLst>
                <a:ext uri="{FF2B5EF4-FFF2-40B4-BE49-F238E27FC236}">
                  <a16:creationId xmlns:a16="http://schemas.microsoft.com/office/drawing/2014/main" id="{B39054DE-16FB-0C8E-30CF-8D253DBD5A65}"/>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8">
              <a:extLst>
                <a:ext uri="{FF2B5EF4-FFF2-40B4-BE49-F238E27FC236}">
                  <a16:creationId xmlns:a16="http://schemas.microsoft.com/office/drawing/2014/main" id="{2D79665B-3831-4BFD-10F0-D89F8D2E6E40}"/>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 name="9">
            <a:extLst>
              <a:ext uri="{FF2B5EF4-FFF2-40B4-BE49-F238E27FC236}">
                <a16:creationId xmlns:a16="http://schemas.microsoft.com/office/drawing/2014/main" id="{A08FCDEE-5127-B020-1F1D-BCC0EDE6E3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3363517" y="2753904"/>
            <a:ext cx="7742344" cy="3629224"/>
          </a:xfrm>
          <a:prstGeom prst="rect">
            <a:avLst/>
          </a:prstGeom>
        </p:spPr>
      </p:pic>
    </p:spTree>
    <p:extLst>
      <p:ext uri="{BB962C8B-B14F-4D97-AF65-F5344CB8AC3E}">
        <p14:creationId xmlns:p14="http://schemas.microsoft.com/office/powerpoint/2010/main" val="3915054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12" name="4"/>
          <p:cNvSpPr txBox="1"/>
          <p:nvPr/>
        </p:nvSpPr>
        <p:spPr>
          <a:xfrm>
            <a:off x="5630779" y="2928886"/>
            <a:ext cx="3451070" cy="692879"/>
          </a:xfrm>
          <a:prstGeom prst="rect">
            <a:avLst/>
          </a:prstGeom>
          <a:noFill/>
          <a:ln>
            <a:noFill/>
          </a:ln>
        </p:spPr>
        <p:txBody>
          <a:bodyPr wrap="square" lIns="90000" tIns="46800" rIns="90000" bIns="46800" anchor="b" anchorCtr="0">
            <a:noAutofit/>
          </a:bodyPr>
          <a:lstStyle/>
          <a:p>
            <a:pPr>
              <a:lnSpc>
                <a:spcPct val="150000"/>
              </a:lnSpc>
              <a:buSzPct val="25000"/>
            </a:pPr>
            <a:endParaRPr lang="en-US" sz="2800" b="1" dirty="0">
              <a:solidFill>
                <a:schemeClr val="accent2"/>
              </a:solidFill>
              <a:cs typeface="+mn-ea"/>
              <a:sym typeface="+mn-lt"/>
            </a:endParaRPr>
          </a:p>
        </p:txBody>
      </p:sp>
      <p:sp>
        <p:nvSpPr>
          <p:cNvPr id="13" name="5"/>
          <p:cNvSpPr txBox="1"/>
          <p:nvPr/>
        </p:nvSpPr>
        <p:spPr>
          <a:xfrm>
            <a:off x="3363517" y="1833105"/>
            <a:ext cx="7985594" cy="2884440"/>
          </a:xfrm>
          <a:prstGeom prst="rect">
            <a:avLst/>
          </a:prstGeom>
          <a:noFill/>
          <a:ln>
            <a:noFill/>
          </a:ln>
        </p:spPr>
        <p:txBody>
          <a:bodyPr wrap="square" lIns="90000" tIns="46800" rIns="90000" bIns="46800" anchor="ctr" anchorCtr="0">
            <a:noAutofit/>
          </a:bodyPr>
          <a:lstStyle/>
          <a:p>
            <a:pPr>
              <a:lnSpc>
                <a:spcPct val="150000"/>
              </a:lnSpc>
            </a:pPr>
            <a:r>
              <a:rPr lang="zh-CN" altLang="en-US" sz="1400" dirty="0">
                <a:cs typeface="+mn-ea"/>
                <a:sym typeface="+mn-lt"/>
              </a:rPr>
              <a:t>要把服务高质量发展作为建设教育强国的重要任务。当今时代，人才是第一资源，科技是第一生产力，创新是第一动力，建设教育强国、科技强国、人才强国具有内在一致性和相互支撑性，要把三者有机结合起来、一体统筹推进，形成推动高质量发展的倍增效应。要进一步加强科学教育、工程教育，加强拔尖创新人才自主培养，为解决我国关键核心技术“卡脖子”问题提供人才支撑。要系统分析我国各方面人才发展趋势及缺口状况，根据科学技术发展态势，聚焦国家重大战略需求，动态调整优化高等教育学科设置，有的放矢培养国家战略人才和急需紧缺人才，提升教育对高质量发展的支撑力、贡献力。要统筹职业教育、高等教育、继续教育，推进职普融通、产教融合、科教融汇，源源不断培养高素质技术技能人才、大国工匠、能工巧匠。</a:t>
            </a:r>
          </a:p>
        </p:txBody>
      </p:sp>
      <p:sp>
        <p:nvSpPr>
          <p:cNvPr id="16" name="6"/>
          <p:cNvSpPr/>
          <p:nvPr/>
        </p:nvSpPr>
        <p:spPr>
          <a:xfrm>
            <a:off x="1086139" y="2451101"/>
            <a:ext cx="2050761" cy="977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b="1" dirty="0"/>
              <a:t>全面提升教育服务高质量发展的能力</a:t>
            </a:r>
            <a:endParaRPr lang="zh-CN" altLang="en-US" b="1" spc="300" dirty="0">
              <a:solidFill>
                <a:schemeClr val="bg1"/>
              </a:solidFill>
              <a:cs typeface="+mn-ea"/>
              <a:sym typeface="+mn-lt"/>
            </a:endParaRPr>
          </a:p>
        </p:txBody>
      </p:sp>
      <p:sp>
        <p:nvSpPr>
          <p:cNvPr id="9" name="3">
            <a:extLst>
              <a:ext uri="{FF2B5EF4-FFF2-40B4-BE49-F238E27FC236}">
                <a16:creationId xmlns:a16="http://schemas.microsoft.com/office/drawing/2014/main" id="{74FF092F-D640-02B1-D142-8F71AA680085}"/>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4</a:t>
            </a:r>
            <a:endParaRPr lang="zh-CN" altLang="en-US" sz="4000" b="1" dirty="0">
              <a:solidFill>
                <a:schemeClr val="bg1"/>
              </a:solidFill>
              <a:cs typeface="+mn-ea"/>
              <a:sym typeface="+mn-lt"/>
            </a:endParaRPr>
          </a:p>
        </p:txBody>
      </p:sp>
      <p:sp>
        <p:nvSpPr>
          <p:cNvPr id="10" name="4">
            <a:extLst>
              <a:ext uri="{FF2B5EF4-FFF2-40B4-BE49-F238E27FC236}">
                <a16:creationId xmlns:a16="http://schemas.microsoft.com/office/drawing/2014/main" id="{CB9B33E0-6FC0-1C6C-3FC6-34214EC213C8}"/>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加快建设教育强国</a:t>
            </a:r>
          </a:p>
        </p:txBody>
      </p:sp>
      <p:grpSp>
        <p:nvGrpSpPr>
          <p:cNvPr id="11" name="5">
            <a:extLst>
              <a:ext uri="{FF2B5EF4-FFF2-40B4-BE49-F238E27FC236}">
                <a16:creationId xmlns:a16="http://schemas.microsoft.com/office/drawing/2014/main" id="{9FCDC0CF-C5CD-89FD-0429-F3D4DD09990D}"/>
              </a:ext>
            </a:extLst>
          </p:cNvPr>
          <p:cNvGrpSpPr/>
          <p:nvPr/>
        </p:nvGrpSpPr>
        <p:grpSpPr>
          <a:xfrm>
            <a:off x="4601674" y="582371"/>
            <a:ext cx="1494326" cy="485723"/>
            <a:chOff x="5178058" y="4075982"/>
            <a:chExt cx="1864381" cy="606007"/>
          </a:xfrm>
          <a:solidFill>
            <a:schemeClr val="bg1"/>
          </a:solidFill>
        </p:grpSpPr>
        <p:sp>
          <p:nvSpPr>
            <p:cNvPr id="14" name="五角星 2">
              <a:extLst>
                <a:ext uri="{FF2B5EF4-FFF2-40B4-BE49-F238E27FC236}">
                  <a16:creationId xmlns:a16="http://schemas.microsoft.com/office/drawing/2014/main" id="{526F80F0-9170-4893-0553-9621C5E18A33}"/>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7">
              <a:extLst>
                <a:ext uri="{FF2B5EF4-FFF2-40B4-BE49-F238E27FC236}">
                  <a16:creationId xmlns:a16="http://schemas.microsoft.com/office/drawing/2014/main" id="{B39054DE-16FB-0C8E-30CF-8D253DBD5A65}"/>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8">
              <a:extLst>
                <a:ext uri="{FF2B5EF4-FFF2-40B4-BE49-F238E27FC236}">
                  <a16:creationId xmlns:a16="http://schemas.microsoft.com/office/drawing/2014/main" id="{2D79665B-3831-4BFD-10F0-D89F8D2E6E40}"/>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7" name="7">
            <a:extLst>
              <a:ext uri="{FF2B5EF4-FFF2-40B4-BE49-F238E27FC236}">
                <a16:creationId xmlns:a16="http://schemas.microsoft.com/office/drawing/2014/main" id="{2BFBFF45-D9FA-CAB3-ED65-27F648B4C14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250159" y="4110902"/>
            <a:ext cx="2325569" cy="2325569"/>
          </a:xfrm>
          <a:prstGeom prst="rect">
            <a:avLst/>
          </a:prstGeom>
        </p:spPr>
      </p:pic>
    </p:spTree>
    <p:extLst>
      <p:ext uri="{BB962C8B-B14F-4D97-AF65-F5344CB8AC3E}">
        <p14:creationId xmlns:p14="http://schemas.microsoft.com/office/powerpoint/2010/main" val="2437857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12" name="4"/>
          <p:cNvSpPr txBox="1"/>
          <p:nvPr/>
        </p:nvSpPr>
        <p:spPr>
          <a:xfrm>
            <a:off x="5630779" y="2928886"/>
            <a:ext cx="3451070" cy="692879"/>
          </a:xfrm>
          <a:prstGeom prst="rect">
            <a:avLst/>
          </a:prstGeom>
          <a:noFill/>
          <a:ln>
            <a:noFill/>
          </a:ln>
        </p:spPr>
        <p:txBody>
          <a:bodyPr wrap="square" lIns="90000" tIns="46800" rIns="90000" bIns="46800" anchor="b" anchorCtr="0">
            <a:noAutofit/>
          </a:bodyPr>
          <a:lstStyle/>
          <a:p>
            <a:pPr>
              <a:lnSpc>
                <a:spcPct val="150000"/>
              </a:lnSpc>
              <a:buSzPct val="25000"/>
            </a:pPr>
            <a:endParaRPr lang="en-US" sz="2800" b="1" dirty="0">
              <a:solidFill>
                <a:schemeClr val="accent2"/>
              </a:solidFill>
              <a:cs typeface="+mn-ea"/>
              <a:sym typeface="+mn-lt"/>
            </a:endParaRPr>
          </a:p>
        </p:txBody>
      </p:sp>
      <p:sp>
        <p:nvSpPr>
          <p:cNvPr id="13" name="5"/>
          <p:cNvSpPr txBox="1"/>
          <p:nvPr/>
        </p:nvSpPr>
        <p:spPr>
          <a:xfrm>
            <a:off x="3363517" y="1833105"/>
            <a:ext cx="7985594" cy="2884440"/>
          </a:xfrm>
          <a:prstGeom prst="rect">
            <a:avLst/>
          </a:prstGeom>
          <a:noFill/>
          <a:ln>
            <a:noFill/>
          </a:ln>
        </p:spPr>
        <p:txBody>
          <a:bodyPr wrap="square" lIns="90000" tIns="46800" rIns="90000" bIns="46800" anchor="ctr" anchorCtr="0">
            <a:noAutofit/>
          </a:bodyPr>
          <a:lstStyle/>
          <a:p>
            <a:pPr>
              <a:lnSpc>
                <a:spcPct val="150000"/>
              </a:lnSpc>
            </a:pPr>
            <a:r>
              <a:rPr lang="zh-CN" altLang="en-US" sz="1400" dirty="0">
                <a:cs typeface="+mn-ea"/>
                <a:sym typeface="+mn-lt"/>
              </a:rPr>
              <a:t>从教育大国到教育强国是一个系统性跃升和质变，必须以改革创新为动力。要坚持系统观念，统筹推进育人方式、办学模式、管理体制、保障机制改革，坚决破除一切制约教育高质量发展的思想观念束缚和体制机制弊端，全面提高教育治理体系和治理能力现代化水平。教育公平是社会公平的重要基础，也是建设教育强国的内在要求。要把促进教育公平融入到深化教育领域综合改革的各方面各环节，缩小教育的城乡、区域、校际、群体差距，努力让每个孩子都能享有公平而有质量的教育，更好满足群众对“上好学”的需要。教育评价事关教育发展方向，事关教育强国成败。要紧扣建设教育强国目标，深化新时代教育评价改革，构建多元主体参与、符合我国实际、具有世界水平的教育评价体系。要加强教材建设和管理，牢牢把握正确政治方向和价值导向，用心打造培根铸魂、启智增慧的精品教材。教育数字化是我国开辟教育发展新赛道和塑造教育发展新优势的重要突破口。我国互联网上网人数已达</a:t>
            </a:r>
            <a:r>
              <a:rPr lang="en-US" altLang="zh-CN" sz="1400" dirty="0">
                <a:cs typeface="+mn-ea"/>
                <a:sym typeface="+mn-lt"/>
              </a:rPr>
              <a:t>10.67</a:t>
            </a:r>
            <a:r>
              <a:rPr lang="zh-CN" altLang="en-US" sz="1400" dirty="0">
                <a:cs typeface="+mn-ea"/>
                <a:sym typeface="+mn-lt"/>
              </a:rPr>
              <a:t>亿人，要进一步推进数字教育，为个性化学习、终身学习、扩大优质教育资源覆盖面和教育现代化提供有效支撑。</a:t>
            </a:r>
          </a:p>
        </p:txBody>
      </p:sp>
      <p:sp>
        <p:nvSpPr>
          <p:cNvPr id="16" name="6"/>
          <p:cNvSpPr/>
          <p:nvPr/>
        </p:nvSpPr>
        <p:spPr>
          <a:xfrm>
            <a:off x="1086139" y="2451101"/>
            <a:ext cx="2050761" cy="977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b="1" dirty="0"/>
              <a:t>在深化改革创新中激发教育发展活力</a:t>
            </a:r>
            <a:endParaRPr lang="zh-CN" altLang="en-US" b="1" spc="300" dirty="0">
              <a:solidFill>
                <a:schemeClr val="bg1"/>
              </a:solidFill>
              <a:cs typeface="+mn-ea"/>
              <a:sym typeface="+mn-lt"/>
            </a:endParaRPr>
          </a:p>
        </p:txBody>
      </p:sp>
      <p:sp>
        <p:nvSpPr>
          <p:cNvPr id="9" name="3">
            <a:extLst>
              <a:ext uri="{FF2B5EF4-FFF2-40B4-BE49-F238E27FC236}">
                <a16:creationId xmlns:a16="http://schemas.microsoft.com/office/drawing/2014/main" id="{74FF092F-D640-02B1-D142-8F71AA680085}"/>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4</a:t>
            </a:r>
            <a:endParaRPr lang="zh-CN" altLang="en-US" sz="4000" b="1" dirty="0">
              <a:solidFill>
                <a:schemeClr val="bg1"/>
              </a:solidFill>
              <a:cs typeface="+mn-ea"/>
              <a:sym typeface="+mn-lt"/>
            </a:endParaRPr>
          </a:p>
        </p:txBody>
      </p:sp>
      <p:sp>
        <p:nvSpPr>
          <p:cNvPr id="10" name="4">
            <a:extLst>
              <a:ext uri="{FF2B5EF4-FFF2-40B4-BE49-F238E27FC236}">
                <a16:creationId xmlns:a16="http://schemas.microsoft.com/office/drawing/2014/main" id="{CB9B33E0-6FC0-1C6C-3FC6-34214EC213C8}"/>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加快建设教育强国</a:t>
            </a:r>
          </a:p>
        </p:txBody>
      </p:sp>
      <p:grpSp>
        <p:nvGrpSpPr>
          <p:cNvPr id="11" name="5">
            <a:extLst>
              <a:ext uri="{FF2B5EF4-FFF2-40B4-BE49-F238E27FC236}">
                <a16:creationId xmlns:a16="http://schemas.microsoft.com/office/drawing/2014/main" id="{9FCDC0CF-C5CD-89FD-0429-F3D4DD09990D}"/>
              </a:ext>
            </a:extLst>
          </p:cNvPr>
          <p:cNvGrpSpPr/>
          <p:nvPr/>
        </p:nvGrpSpPr>
        <p:grpSpPr>
          <a:xfrm>
            <a:off x="4601674" y="582371"/>
            <a:ext cx="1494326" cy="485723"/>
            <a:chOff x="5178058" y="4075982"/>
            <a:chExt cx="1864381" cy="606007"/>
          </a:xfrm>
          <a:solidFill>
            <a:schemeClr val="bg1"/>
          </a:solidFill>
        </p:grpSpPr>
        <p:sp>
          <p:nvSpPr>
            <p:cNvPr id="14" name="五角星 2">
              <a:extLst>
                <a:ext uri="{FF2B5EF4-FFF2-40B4-BE49-F238E27FC236}">
                  <a16:creationId xmlns:a16="http://schemas.microsoft.com/office/drawing/2014/main" id="{526F80F0-9170-4893-0553-9621C5E18A33}"/>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7">
              <a:extLst>
                <a:ext uri="{FF2B5EF4-FFF2-40B4-BE49-F238E27FC236}">
                  <a16:creationId xmlns:a16="http://schemas.microsoft.com/office/drawing/2014/main" id="{B39054DE-16FB-0C8E-30CF-8D253DBD5A65}"/>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8">
              <a:extLst>
                <a:ext uri="{FF2B5EF4-FFF2-40B4-BE49-F238E27FC236}">
                  <a16:creationId xmlns:a16="http://schemas.microsoft.com/office/drawing/2014/main" id="{2D79665B-3831-4BFD-10F0-D89F8D2E6E40}"/>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 name="2">
            <a:extLst>
              <a:ext uri="{FF2B5EF4-FFF2-40B4-BE49-F238E27FC236}">
                <a16:creationId xmlns:a16="http://schemas.microsoft.com/office/drawing/2014/main" id="{7302EB8A-BA57-8D4C-8AFB-9768FE9B75F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3440702" y="3168899"/>
            <a:ext cx="7831224" cy="3368613"/>
          </a:xfrm>
          <a:prstGeom prst="rect">
            <a:avLst/>
          </a:prstGeom>
        </p:spPr>
      </p:pic>
    </p:spTree>
    <p:extLst>
      <p:ext uri="{BB962C8B-B14F-4D97-AF65-F5344CB8AC3E}">
        <p14:creationId xmlns:p14="http://schemas.microsoft.com/office/powerpoint/2010/main" val="3721392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12" name="4"/>
          <p:cNvSpPr txBox="1"/>
          <p:nvPr/>
        </p:nvSpPr>
        <p:spPr>
          <a:xfrm>
            <a:off x="5630779" y="2928886"/>
            <a:ext cx="3451070" cy="692879"/>
          </a:xfrm>
          <a:prstGeom prst="rect">
            <a:avLst/>
          </a:prstGeom>
          <a:noFill/>
          <a:ln>
            <a:noFill/>
          </a:ln>
        </p:spPr>
        <p:txBody>
          <a:bodyPr wrap="square" lIns="90000" tIns="46800" rIns="90000" bIns="46800" anchor="b" anchorCtr="0">
            <a:noAutofit/>
          </a:bodyPr>
          <a:lstStyle/>
          <a:p>
            <a:pPr>
              <a:lnSpc>
                <a:spcPct val="150000"/>
              </a:lnSpc>
              <a:buSzPct val="25000"/>
            </a:pPr>
            <a:endParaRPr lang="en-US" sz="2800" b="1" dirty="0">
              <a:solidFill>
                <a:schemeClr val="accent2"/>
              </a:solidFill>
              <a:cs typeface="+mn-ea"/>
              <a:sym typeface="+mn-lt"/>
            </a:endParaRPr>
          </a:p>
        </p:txBody>
      </p:sp>
      <p:sp>
        <p:nvSpPr>
          <p:cNvPr id="13" name="5"/>
          <p:cNvSpPr txBox="1"/>
          <p:nvPr/>
        </p:nvSpPr>
        <p:spPr>
          <a:xfrm>
            <a:off x="3363510" y="1574920"/>
            <a:ext cx="7985594" cy="2884440"/>
          </a:xfrm>
          <a:prstGeom prst="rect">
            <a:avLst/>
          </a:prstGeom>
          <a:noFill/>
          <a:ln>
            <a:noFill/>
          </a:ln>
        </p:spPr>
        <p:txBody>
          <a:bodyPr wrap="square" lIns="90000" tIns="46800" rIns="90000" bIns="46800" anchor="ctr" anchorCtr="0">
            <a:noAutofit/>
          </a:bodyPr>
          <a:lstStyle/>
          <a:p>
            <a:pPr>
              <a:lnSpc>
                <a:spcPct val="150000"/>
              </a:lnSpc>
            </a:pPr>
            <a:r>
              <a:rPr lang="zh-CN" altLang="en-US" sz="1400" dirty="0">
                <a:cs typeface="+mn-ea"/>
                <a:sym typeface="+mn-lt"/>
              </a:rPr>
              <a:t>要根据国际形势发展变化，完善教育对外开放战略策略，统筹做好“引进来”和“走出去”两篇大文章，有效利用世界一流教育资源和创新要素，使我国成为具有强大影响力的世界重要教育中心。要积极参与全球教育治理，大力推进“留学中国”品牌建设，讲好中国故事、传播中国经验、发出中国声音，增强我国教育的国际影响力和话语权。要坚持扩大教育对外开放不动摇。深入贯彻总体国家安全观，把牢教育对外开放正确方向和安全底线。</a:t>
            </a:r>
          </a:p>
        </p:txBody>
      </p:sp>
      <p:sp>
        <p:nvSpPr>
          <p:cNvPr id="16" name="6"/>
          <p:cNvSpPr/>
          <p:nvPr/>
        </p:nvSpPr>
        <p:spPr>
          <a:xfrm>
            <a:off x="1086139" y="2451101"/>
            <a:ext cx="2050761" cy="977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b="1" dirty="0"/>
              <a:t>增强我国教育的国际影响力</a:t>
            </a:r>
            <a:endParaRPr lang="zh-CN" altLang="en-US" b="1" spc="300" dirty="0">
              <a:solidFill>
                <a:schemeClr val="bg1"/>
              </a:solidFill>
              <a:cs typeface="+mn-ea"/>
              <a:sym typeface="+mn-lt"/>
            </a:endParaRPr>
          </a:p>
        </p:txBody>
      </p:sp>
      <p:sp>
        <p:nvSpPr>
          <p:cNvPr id="9" name="3">
            <a:extLst>
              <a:ext uri="{FF2B5EF4-FFF2-40B4-BE49-F238E27FC236}">
                <a16:creationId xmlns:a16="http://schemas.microsoft.com/office/drawing/2014/main" id="{74FF092F-D640-02B1-D142-8F71AA680085}"/>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4</a:t>
            </a:r>
            <a:endParaRPr lang="zh-CN" altLang="en-US" sz="4000" b="1" dirty="0">
              <a:solidFill>
                <a:schemeClr val="bg1"/>
              </a:solidFill>
              <a:cs typeface="+mn-ea"/>
              <a:sym typeface="+mn-lt"/>
            </a:endParaRPr>
          </a:p>
        </p:txBody>
      </p:sp>
      <p:sp>
        <p:nvSpPr>
          <p:cNvPr id="10" name="4">
            <a:extLst>
              <a:ext uri="{FF2B5EF4-FFF2-40B4-BE49-F238E27FC236}">
                <a16:creationId xmlns:a16="http://schemas.microsoft.com/office/drawing/2014/main" id="{CB9B33E0-6FC0-1C6C-3FC6-34214EC213C8}"/>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加快建设教育强国</a:t>
            </a:r>
          </a:p>
        </p:txBody>
      </p:sp>
      <p:grpSp>
        <p:nvGrpSpPr>
          <p:cNvPr id="11" name="5">
            <a:extLst>
              <a:ext uri="{FF2B5EF4-FFF2-40B4-BE49-F238E27FC236}">
                <a16:creationId xmlns:a16="http://schemas.microsoft.com/office/drawing/2014/main" id="{9FCDC0CF-C5CD-89FD-0429-F3D4DD09990D}"/>
              </a:ext>
            </a:extLst>
          </p:cNvPr>
          <p:cNvGrpSpPr/>
          <p:nvPr/>
        </p:nvGrpSpPr>
        <p:grpSpPr>
          <a:xfrm>
            <a:off x="4601674" y="582371"/>
            <a:ext cx="1494326" cy="485723"/>
            <a:chOff x="5178058" y="4075982"/>
            <a:chExt cx="1864381" cy="606007"/>
          </a:xfrm>
          <a:solidFill>
            <a:schemeClr val="bg1"/>
          </a:solidFill>
        </p:grpSpPr>
        <p:sp>
          <p:nvSpPr>
            <p:cNvPr id="14" name="五角星 2">
              <a:extLst>
                <a:ext uri="{FF2B5EF4-FFF2-40B4-BE49-F238E27FC236}">
                  <a16:creationId xmlns:a16="http://schemas.microsoft.com/office/drawing/2014/main" id="{526F80F0-9170-4893-0553-9621C5E18A33}"/>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7">
              <a:extLst>
                <a:ext uri="{FF2B5EF4-FFF2-40B4-BE49-F238E27FC236}">
                  <a16:creationId xmlns:a16="http://schemas.microsoft.com/office/drawing/2014/main" id="{B39054DE-16FB-0C8E-30CF-8D253DBD5A65}"/>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8">
              <a:extLst>
                <a:ext uri="{FF2B5EF4-FFF2-40B4-BE49-F238E27FC236}">
                  <a16:creationId xmlns:a16="http://schemas.microsoft.com/office/drawing/2014/main" id="{2D79665B-3831-4BFD-10F0-D89F8D2E6E40}"/>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5" name="5">
            <a:extLst>
              <a:ext uri="{FF2B5EF4-FFF2-40B4-BE49-F238E27FC236}">
                <a16:creationId xmlns:a16="http://schemas.microsoft.com/office/drawing/2014/main" id="{13F4C500-7866-61D5-BB57-16A46799DB9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356307" y="3266006"/>
            <a:ext cx="4080446" cy="3224303"/>
          </a:xfrm>
          <a:prstGeom prst="rect">
            <a:avLst/>
          </a:prstGeom>
        </p:spPr>
      </p:pic>
    </p:spTree>
    <p:extLst>
      <p:ext uri="{BB962C8B-B14F-4D97-AF65-F5344CB8AC3E}">
        <p14:creationId xmlns:p14="http://schemas.microsoft.com/office/powerpoint/2010/main" val="3238176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sz="4000" b="1" dirty="0">
              <a:solidFill>
                <a:schemeClr val="bg1"/>
              </a:solidFill>
              <a:cs typeface="+mn-ea"/>
              <a:sym typeface="+mn-lt"/>
            </a:endParaRPr>
          </a:p>
        </p:txBody>
      </p:sp>
      <p:sp>
        <p:nvSpPr>
          <p:cNvPr id="12" name="4"/>
          <p:cNvSpPr txBox="1"/>
          <p:nvPr/>
        </p:nvSpPr>
        <p:spPr>
          <a:xfrm>
            <a:off x="5630779" y="2928886"/>
            <a:ext cx="3451070" cy="692879"/>
          </a:xfrm>
          <a:prstGeom prst="rect">
            <a:avLst/>
          </a:prstGeom>
          <a:noFill/>
          <a:ln>
            <a:noFill/>
          </a:ln>
        </p:spPr>
        <p:txBody>
          <a:bodyPr wrap="square" lIns="90000" tIns="46800" rIns="90000" bIns="46800" anchor="b" anchorCtr="0">
            <a:noAutofit/>
          </a:bodyPr>
          <a:lstStyle/>
          <a:p>
            <a:pPr>
              <a:lnSpc>
                <a:spcPct val="150000"/>
              </a:lnSpc>
              <a:buSzPct val="25000"/>
            </a:pPr>
            <a:endParaRPr lang="en-US" sz="2800" b="1" dirty="0">
              <a:solidFill>
                <a:schemeClr val="accent2"/>
              </a:solidFill>
              <a:cs typeface="+mn-ea"/>
              <a:sym typeface="+mn-lt"/>
            </a:endParaRPr>
          </a:p>
        </p:txBody>
      </p:sp>
      <p:sp>
        <p:nvSpPr>
          <p:cNvPr id="13" name="5"/>
          <p:cNvSpPr txBox="1"/>
          <p:nvPr/>
        </p:nvSpPr>
        <p:spPr>
          <a:xfrm>
            <a:off x="3363510" y="1574920"/>
            <a:ext cx="7985594" cy="2884440"/>
          </a:xfrm>
          <a:prstGeom prst="rect">
            <a:avLst/>
          </a:prstGeom>
          <a:noFill/>
          <a:ln>
            <a:noFill/>
          </a:ln>
        </p:spPr>
        <p:txBody>
          <a:bodyPr wrap="square" lIns="90000" tIns="46800" rIns="90000" bIns="46800" anchor="ctr" anchorCtr="0">
            <a:noAutofit/>
          </a:bodyPr>
          <a:lstStyle/>
          <a:p>
            <a:pPr>
              <a:lnSpc>
                <a:spcPct val="150000"/>
              </a:lnSpc>
            </a:pPr>
            <a:r>
              <a:rPr lang="zh-CN" altLang="en-US" sz="1400" dirty="0">
                <a:cs typeface="+mn-ea"/>
                <a:sym typeface="+mn-lt"/>
              </a:rPr>
              <a:t>强教必先强师。要把加强教师队伍建设作为建设教育强国最重要的基础工作来抓，健全中国特色教师教育体系，大力培养造就一支师德高尚、业务精湛、结构合理、充满活力的高素质专业化教师队伍。要立足教育强国建设实际需要，加大教职工统筹配置和跨区域调整力度。要弘扬尊师重教社会风尚，提高教师政治地位、社会地位、职业地位，使教师成为最受社会尊重的职业之一，支持和吸引优秀人才热心从教、精心从教、长期从教、终身从教。要加强师德师风建设，引导广大教师坚定理想信念、陶冶道德情操、涵养扎实学识、勤修仁爱之心，树立“躬耕教坛、强国有我”的志向和抱负，坚守三尺讲台，潜心教书育人。</a:t>
            </a:r>
          </a:p>
        </p:txBody>
      </p:sp>
      <p:sp>
        <p:nvSpPr>
          <p:cNvPr id="16" name="6"/>
          <p:cNvSpPr/>
          <p:nvPr/>
        </p:nvSpPr>
        <p:spPr>
          <a:xfrm>
            <a:off x="1086139" y="2451101"/>
            <a:ext cx="2050761" cy="977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50000"/>
              </a:lnSpc>
            </a:pPr>
            <a:r>
              <a:rPr lang="zh-CN" altLang="en-US" b="1" dirty="0"/>
              <a:t>培养高素质教师队伍</a:t>
            </a:r>
            <a:endParaRPr lang="zh-CN" altLang="en-US" b="1" spc="300" dirty="0">
              <a:solidFill>
                <a:schemeClr val="bg1"/>
              </a:solidFill>
              <a:cs typeface="+mn-ea"/>
              <a:sym typeface="+mn-lt"/>
            </a:endParaRPr>
          </a:p>
        </p:txBody>
      </p:sp>
      <p:sp>
        <p:nvSpPr>
          <p:cNvPr id="9" name="3">
            <a:extLst>
              <a:ext uri="{FF2B5EF4-FFF2-40B4-BE49-F238E27FC236}">
                <a16:creationId xmlns:a16="http://schemas.microsoft.com/office/drawing/2014/main" id="{74FF092F-D640-02B1-D142-8F71AA680085}"/>
              </a:ext>
            </a:extLst>
          </p:cNvPr>
          <p:cNvSpPr/>
          <p:nvPr>
            <p:custDataLst>
              <p:tags r:id="rId2"/>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4</a:t>
            </a:r>
            <a:endParaRPr lang="zh-CN" altLang="en-US" sz="4000" b="1" dirty="0">
              <a:solidFill>
                <a:schemeClr val="bg1"/>
              </a:solidFill>
              <a:cs typeface="+mn-ea"/>
              <a:sym typeface="+mn-lt"/>
            </a:endParaRPr>
          </a:p>
        </p:txBody>
      </p:sp>
      <p:sp>
        <p:nvSpPr>
          <p:cNvPr id="10" name="4">
            <a:extLst>
              <a:ext uri="{FF2B5EF4-FFF2-40B4-BE49-F238E27FC236}">
                <a16:creationId xmlns:a16="http://schemas.microsoft.com/office/drawing/2014/main" id="{CB9B33E0-6FC0-1C6C-3FC6-34214EC213C8}"/>
              </a:ext>
            </a:extLst>
          </p:cNvPr>
          <p:cNvSpPr/>
          <p:nvPr>
            <p:custDataLst>
              <p:tags r:id="rId3"/>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加快建设教育强国</a:t>
            </a:r>
          </a:p>
        </p:txBody>
      </p:sp>
      <p:grpSp>
        <p:nvGrpSpPr>
          <p:cNvPr id="11" name="5">
            <a:extLst>
              <a:ext uri="{FF2B5EF4-FFF2-40B4-BE49-F238E27FC236}">
                <a16:creationId xmlns:a16="http://schemas.microsoft.com/office/drawing/2014/main" id="{9FCDC0CF-C5CD-89FD-0429-F3D4DD09990D}"/>
              </a:ext>
            </a:extLst>
          </p:cNvPr>
          <p:cNvGrpSpPr/>
          <p:nvPr/>
        </p:nvGrpSpPr>
        <p:grpSpPr>
          <a:xfrm>
            <a:off x="4601674" y="582371"/>
            <a:ext cx="1494326" cy="485723"/>
            <a:chOff x="5178058" y="4075982"/>
            <a:chExt cx="1864381" cy="606007"/>
          </a:xfrm>
          <a:solidFill>
            <a:schemeClr val="bg1"/>
          </a:solidFill>
        </p:grpSpPr>
        <p:sp>
          <p:nvSpPr>
            <p:cNvPr id="14" name="五角星 2">
              <a:extLst>
                <a:ext uri="{FF2B5EF4-FFF2-40B4-BE49-F238E27FC236}">
                  <a16:creationId xmlns:a16="http://schemas.microsoft.com/office/drawing/2014/main" id="{526F80F0-9170-4893-0553-9621C5E18A33}"/>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五角星 17">
              <a:extLst>
                <a:ext uri="{FF2B5EF4-FFF2-40B4-BE49-F238E27FC236}">
                  <a16:creationId xmlns:a16="http://schemas.microsoft.com/office/drawing/2014/main" id="{B39054DE-16FB-0C8E-30CF-8D253DBD5A65}"/>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五角星 18">
              <a:extLst>
                <a:ext uri="{FF2B5EF4-FFF2-40B4-BE49-F238E27FC236}">
                  <a16:creationId xmlns:a16="http://schemas.microsoft.com/office/drawing/2014/main" id="{2D79665B-3831-4BFD-10F0-D89F8D2E6E40}"/>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 name="7">
            <a:extLst>
              <a:ext uri="{FF2B5EF4-FFF2-40B4-BE49-F238E27FC236}">
                <a16:creationId xmlns:a16="http://schemas.microsoft.com/office/drawing/2014/main" id="{F73C576F-B715-7D03-D773-C95F9F0746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925969" y="3531593"/>
            <a:ext cx="3326407" cy="3326407"/>
          </a:xfrm>
          <a:prstGeom prst="rect">
            <a:avLst/>
          </a:prstGeom>
        </p:spPr>
      </p:pic>
    </p:spTree>
    <p:extLst>
      <p:ext uri="{BB962C8B-B14F-4D97-AF65-F5344CB8AC3E}">
        <p14:creationId xmlns:p14="http://schemas.microsoft.com/office/powerpoint/2010/main" val="3187379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1"/>
          <p:cNvGrpSpPr/>
          <p:nvPr/>
        </p:nvGrpSpPr>
        <p:grpSpPr>
          <a:xfrm>
            <a:off x="2073274" y="1182727"/>
            <a:ext cx="8045450" cy="4277820"/>
            <a:chOff x="2073275" y="1830880"/>
            <a:chExt cx="8045450" cy="4277820"/>
          </a:xfrm>
        </p:grpSpPr>
        <p:sp>
          <p:nvSpPr>
            <p:cNvPr id="18" name="矩形: 圆角 17"/>
            <p:cNvSpPr/>
            <p:nvPr/>
          </p:nvSpPr>
          <p:spPr>
            <a:xfrm>
              <a:off x="2073275" y="2138218"/>
              <a:ext cx="8045450" cy="3970482"/>
            </a:xfrm>
            <a:prstGeom prst="roundRect">
              <a:avLst>
                <a:gd name="adj" fmla="val 65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3332138" y="1830880"/>
              <a:ext cx="5588000" cy="7573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2"/>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6"/>
          <p:cNvSpPr/>
          <p:nvPr/>
        </p:nvSpPr>
        <p:spPr>
          <a:xfrm>
            <a:off x="2206388" y="1561418"/>
            <a:ext cx="7730645" cy="3350404"/>
          </a:xfrm>
          <a:prstGeom prst="rect">
            <a:avLst/>
          </a:prstGeom>
        </p:spPr>
        <p:txBody>
          <a:bodyPr wrap="square">
            <a:spAutoFit/>
          </a:bodyPr>
          <a:lstStyle/>
          <a:p>
            <a:pPr algn="ctr">
              <a:lnSpc>
                <a:spcPct val="150000"/>
              </a:lnSpc>
            </a:pPr>
            <a:r>
              <a:rPr lang="zh-CN" altLang="en-US" sz="2400" dirty="0">
                <a:cs typeface="+mn-ea"/>
                <a:sym typeface="+mn-lt"/>
              </a:rPr>
              <a:t>　凌空蹈虚难成千秋伟业，求真务实方能善作善成。教育是国之大计、党之大计，教育强国建设的征程已经开启，广大教师要牢记习近平总书记的嘱托，坚定“躬耕教坛、强国有我”的志向与抱负，以教育家为榜样，大力弘扬教育家精神，为加快建设教育强国、实现中华民族伟大复兴提供有力支撑。</a:t>
            </a:r>
          </a:p>
        </p:txBody>
      </p:sp>
      <p:sp>
        <p:nvSpPr>
          <p:cNvPr id="17" name="8"/>
          <p:cNvSpPr/>
          <p:nvPr/>
        </p:nvSpPr>
        <p:spPr>
          <a:xfrm>
            <a:off x="8594430" y="796145"/>
            <a:ext cx="2565400" cy="646331"/>
          </a:xfrm>
          <a:prstGeom prst="rect">
            <a:avLst/>
          </a:prstGeom>
        </p:spPr>
        <p:txBody>
          <a:bodyPr wrap="square">
            <a:spAutoFit/>
          </a:bodyPr>
          <a:lstStyle/>
          <a:p>
            <a:pPr algn="dist"/>
            <a:r>
              <a:rPr lang="zh-CN" altLang="en-US" sz="3600" b="1" dirty="0">
                <a:solidFill>
                  <a:schemeClr val="bg1"/>
                </a:solidFill>
                <a:cs typeface="+mn-ea"/>
                <a:sym typeface="+mn-lt"/>
              </a:rPr>
              <a:t>二十大</a:t>
            </a:r>
          </a:p>
        </p:txBody>
      </p:sp>
      <p:sp>
        <p:nvSpPr>
          <p:cNvPr id="9" name="1">
            <a:extLst>
              <a:ext uri="{FF2B5EF4-FFF2-40B4-BE49-F238E27FC236}">
                <a16:creationId xmlns:a16="http://schemas.microsoft.com/office/drawing/2014/main" id="{6D2C32BF-CBE0-FF9F-F031-CDA5048BF8C3}"/>
              </a:ext>
            </a:extLst>
          </p:cNvPr>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3">
            <a:extLst>
              <a:ext uri="{FF2B5EF4-FFF2-40B4-BE49-F238E27FC236}">
                <a16:creationId xmlns:a16="http://schemas.microsoft.com/office/drawing/2014/main" id="{24531379-8215-19E9-657D-FA914DD2387D}"/>
              </a:ext>
            </a:extLst>
          </p:cNvPr>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4</a:t>
            </a:r>
            <a:endParaRPr lang="zh-CN" altLang="en-US" sz="4000" b="1" dirty="0">
              <a:solidFill>
                <a:schemeClr val="bg1"/>
              </a:solidFill>
              <a:cs typeface="+mn-ea"/>
              <a:sym typeface="+mn-lt"/>
            </a:endParaRPr>
          </a:p>
        </p:txBody>
      </p:sp>
      <p:sp>
        <p:nvSpPr>
          <p:cNvPr id="11" name="4">
            <a:extLst>
              <a:ext uri="{FF2B5EF4-FFF2-40B4-BE49-F238E27FC236}">
                <a16:creationId xmlns:a16="http://schemas.microsoft.com/office/drawing/2014/main" id="{27F68714-D2E4-1E3A-D33A-C48779CD782A}"/>
              </a:ext>
            </a:extLst>
          </p:cNvPr>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加快建设教育强国</a:t>
            </a:r>
          </a:p>
        </p:txBody>
      </p:sp>
      <p:grpSp>
        <p:nvGrpSpPr>
          <p:cNvPr id="14" name="5">
            <a:extLst>
              <a:ext uri="{FF2B5EF4-FFF2-40B4-BE49-F238E27FC236}">
                <a16:creationId xmlns:a16="http://schemas.microsoft.com/office/drawing/2014/main" id="{ECAF1303-6502-95B6-B5A7-EEE73EC89EA7}"/>
              </a:ext>
            </a:extLst>
          </p:cNvPr>
          <p:cNvGrpSpPr/>
          <p:nvPr/>
        </p:nvGrpSpPr>
        <p:grpSpPr>
          <a:xfrm>
            <a:off x="4601674" y="582371"/>
            <a:ext cx="1494326" cy="485723"/>
            <a:chOff x="5178058" y="4075982"/>
            <a:chExt cx="1864381" cy="606007"/>
          </a:xfrm>
          <a:solidFill>
            <a:schemeClr val="bg1"/>
          </a:solidFill>
        </p:grpSpPr>
        <p:sp>
          <p:nvSpPr>
            <p:cNvPr id="15" name="五角星 2">
              <a:extLst>
                <a:ext uri="{FF2B5EF4-FFF2-40B4-BE49-F238E27FC236}">
                  <a16:creationId xmlns:a16="http://schemas.microsoft.com/office/drawing/2014/main" id="{9DC8B4F0-65C6-C6AC-D9D3-E1090B00E13D}"/>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五角星 17">
              <a:extLst>
                <a:ext uri="{FF2B5EF4-FFF2-40B4-BE49-F238E27FC236}">
                  <a16:creationId xmlns:a16="http://schemas.microsoft.com/office/drawing/2014/main" id="{68AD419A-3608-A639-51B0-4BD4858FCB79}"/>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五角星 18">
              <a:extLst>
                <a:ext uri="{FF2B5EF4-FFF2-40B4-BE49-F238E27FC236}">
                  <a16:creationId xmlns:a16="http://schemas.microsoft.com/office/drawing/2014/main" id="{A0D2DDCB-83F3-0AE8-C254-33CCC0DCA17A}"/>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3" name="9">
            <a:extLst>
              <a:ext uri="{FF2B5EF4-FFF2-40B4-BE49-F238E27FC236}">
                <a16:creationId xmlns:a16="http://schemas.microsoft.com/office/drawing/2014/main" id="{AF5CEE8D-3B53-A476-D07E-E56B17E83F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080231" y="2432631"/>
            <a:ext cx="8045450" cy="36292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3000">
        <p14:gallery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16597"/>
            <a:ext cx="7053943" cy="1527275"/>
          </a:xfrm>
          <a:prstGeom prst="rect">
            <a:avLst/>
          </a:prstGeom>
        </p:spPr>
      </p:pic>
      <p:pic>
        <p:nvPicPr>
          <p:cNvPr id="6" name="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1142999"/>
            <a:ext cx="12191999" cy="5715001"/>
          </a:xfrm>
          <a:prstGeom prst="rect">
            <a:avLst/>
          </a:prstGeom>
        </p:spPr>
      </p:pic>
      <p:pic>
        <p:nvPicPr>
          <p:cNvPr id="43" name="3" descr="图片包含 游戏机, 灯, 项链, 花&#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150249" y="141178"/>
            <a:ext cx="1771649" cy="1771649"/>
          </a:xfrm>
          <a:prstGeom prst="rect">
            <a:avLst/>
          </a:prstGeom>
        </p:spPr>
      </p:pic>
      <p:sp>
        <p:nvSpPr>
          <p:cNvPr id="7" name="4"/>
          <p:cNvSpPr txBox="1"/>
          <p:nvPr/>
        </p:nvSpPr>
        <p:spPr>
          <a:xfrm>
            <a:off x="533400" y="1935100"/>
            <a:ext cx="11125200" cy="18256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zh-CN" altLang="en-US" sz="6600" dirty="0">
                <a:gradFill flip="none" rotWithShape="1">
                  <a:gsLst>
                    <a:gs pos="0">
                      <a:srgbClr val="FF0000">
                        <a:lumMod val="5000"/>
                        <a:lumOff val="95000"/>
                      </a:srgb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微软雅黑" panose="020B0503020204020204" pitchFamily="34" charset="-122"/>
                <a:ea typeface="微软雅黑" panose="020B0503020204020204" pitchFamily="34" charset="-122"/>
                <a:cs typeface="+mn-ea"/>
                <a:sym typeface="+mn-lt"/>
              </a:rPr>
              <a:t>大力弘扬教育家精神 </a:t>
            </a:r>
            <a:endParaRPr lang="en-US" altLang="zh-CN" sz="6600" dirty="0">
              <a:gradFill flip="none" rotWithShape="1">
                <a:gsLst>
                  <a:gs pos="0">
                    <a:srgbClr val="FF0000">
                      <a:lumMod val="5000"/>
                      <a:lumOff val="95000"/>
                    </a:srgb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微软雅黑" panose="020B0503020204020204" pitchFamily="34" charset="-122"/>
              <a:ea typeface="微软雅黑" panose="020B0503020204020204" pitchFamily="34" charset="-122"/>
              <a:cs typeface="+mn-ea"/>
              <a:sym typeface="+mn-lt"/>
            </a:endParaRPr>
          </a:p>
          <a:p>
            <a:pPr lvl="0">
              <a:defRPr/>
            </a:pPr>
            <a:r>
              <a:rPr lang="zh-CN" altLang="en-US" sz="6600" dirty="0">
                <a:gradFill flip="none" rotWithShape="1">
                  <a:gsLst>
                    <a:gs pos="0">
                      <a:srgbClr val="FF0000">
                        <a:lumMod val="5000"/>
                        <a:lumOff val="95000"/>
                      </a:srgb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微软雅黑" panose="020B0503020204020204" pitchFamily="34" charset="-122"/>
                <a:ea typeface="微软雅黑" panose="020B0503020204020204" pitchFamily="34" charset="-122"/>
                <a:cs typeface="+mn-ea"/>
                <a:sym typeface="+mn-lt"/>
              </a:rPr>
              <a:t>加快建设教育强国</a:t>
            </a:r>
          </a:p>
        </p:txBody>
      </p:sp>
      <p:sp>
        <p:nvSpPr>
          <p:cNvPr id="18" name="5"/>
          <p:cNvSpPr txBox="1"/>
          <p:nvPr/>
        </p:nvSpPr>
        <p:spPr>
          <a:xfrm>
            <a:off x="2600029" y="1165272"/>
            <a:ext cx="6601325"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1"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 name="6"/>
          <p:cNvSpPr txBox="1"/>
          <p:nvPr/>
        </p:nvSpPr>
        <p:spPr>
          <a:xfrm>
            <a:off x="2734053" y="3941155"/>
            <a:ext cx="6750566"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为实现第二个百年奋斗目标、实现中华民族伟大复兴的中国梦而努力奋斗</a:t>
            </a:r>
          </a:p>
        </p:txBody>
      </p:sp>
    </p:spTree>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750"/>
                                        <p:tgtEl>
                                          <p:spTgt spid="6"/>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750" fill="hold"/>
                                        <p:tgtEl>
                                          <p:spTgt spid="7"/>
                                        </p:tgtEl>
                                        <p:attrNameLst>
                                          <p:attrName>ppt_w</p:attrName>
                                        </p:attrNameLst>
                                      </p:cBhvr>
                                      <p:tavLst>
                                        <p:tav tm="0">
                                          <p:val>
                                            <p:fltVal val="0"/>
                                          </p:val>
                                        </p:tav>
                                        <p:tav tm="100000">
                                          <p:val>
                                            <p:strVal val="#ppt_w"/>
                                          </p:val>
                                        </p:tav>
                                      </p:tavLst>
                                    </p:anim>
                                    <p:anim calcmode="lin" valueType="num">
                                      <p:cBhvr>
                                        <p:cTn id="12" dur="750" fill="hold"/>
                                        <p:tgtEl>
                                          <p:spTgt spid="7"/>
                                        </p:tgtEl>
                                        <p:attrNameLst>
                                          <p:attrName>ppt_h</p:attrName>
                                        </p:attrNameLst>
                                      </p:cBhvr>
                                      <p:tavLst>
                                        <p:tav tm="0">
                                          <p:val>
                                            <p:fltVal val="0"/>
                                          </p:val>
                                        </p:tav>
                                        <p:tav tm="100000">
                                          <p:val>
                                            <p:strVal val="#ppt_h"/>
                                          </p:val>
                                        </p:tav>
                                      </p:tavLst>
                                    </p:anim>
                                    <p:animEffect transition="in" filter="fade">
                                      <p:cBhvr>
                                        <p:cTn id="13" dur="750"/>
                                        <p:tgtEl>
                                          <p:spTgt spid="7"/>
                                        </p:tgtEl>
                                      </p:cBhvr>
                                    </p:animEffect>
                                  </p:childTnLst>
                                </p:cTn>
                              </p:par>
                            </p:childTnLst>
                          </p:cTn>
                        </p:par>
                        <p:par>
                          <p:cTn id="14" fill="hold">
                            <p:stCondLst>
                              <p:cond delay="2000"/>
                            </p:stCondLst>
                            <p:childTnLst>
                              <p:par>
                                <p:cTn id="15" presetID="16" presetClass="entr" presetSubtype="21" fill="hold" grpId="0" nodeType="afterEffect" nodePh="1">
                                  <p:stCondLst>
                                    <p:cond delay="0"/>
                                  </p:stCondLst>
                                  <p:endCondLst>
                                    <p:cond evt="begin" delay="0">
                                      <p:tn val="15"/>
                                    </p:cond>
                                  </p:end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750"/>
                                        <p:tgtEl>
                                          <p:spTgt spid="18"/>
                                        </p:tgtEl>
                                      </p:cBhvr>
                                    </p:animEffect>
                                  </p:childTnLst>
                                </p:cTn>
                              </p:par>
                            </p:childTnLst>
                          </p:cTn>
                        </p:par>
                        <p:par>
                          <p:cTn id="18" fill="hold">
                            <p:stCondLst>
                              <p:cond delay="3000"/>
                            </p:stCondLst>
                            <p:childTnLst>
                              <p:par>
                                <p:cTn id="19" presetID="16" presetClass="entr" presetSubtype="21"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inVertical)">
                                      <p:cBhvr>
                                        <p:cTn id="21" dur="750"/>
                                        <p:tgtEl>
                                          <p:spTgt spid="21"/>
                                        </p:tgtEl>
                                      </p:cBhvr>
                                    </p:animEffect>
                                  </p:childTnLst>
                                </p:cTn>
                              </p:par>
                            </p:childTnLst>
                          </p:cTn>
                        </p:par>
                        <p:par>
                          <p:cTn id="22" fill="hold">
                            <p:stCondLst>
                              <p:cond delay="3750"/>
                            </p:stCondLst>
                            <p:childTnLst>
                              <p:par>
                                <p:cTn id="23" presetID="42" presetClass="entr" presetSubtype="0"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750"/>
                                        <p:tgtEl>
                                          <p:spTgt spid="43"/>
                                        </p:tgtEl>
                                      </p:cBhvr>
                                    </p:animEffect>
                                    <p:anim calcmode="lin" valueType="num">
                                      <p:cBhvr>
                                        <p:cTn id="26" dur="750" fill="hold"/>
                                        <p:tgtEl>
                                          <p:spTgt spid="43"/>
                                        </p:tgtEl>
                                        <p:attrNameLst>
                                          <p:attrName>ppt_x</p:attrName>
                                        </p:attrNameLst>
                                      </p:cBhvr>
                                      <p:tavLst>
                                        <p:tav tm="0">
                                          <p:val>
                                            <p:strVal val="#ppt_x"/>
                                          </p:val>
                                        </p:tav>
                                        <p:tav tm="100000">
                                          <p:val>
                                            <p:strVal val="#ppt_x"/>
                                          </p:val>
                                        </p:tav>
                                      </p:tavLst>
                                    </p:anim>
                                    <p:anim calcmode="lin" valueType="num">
                                      <p:cBhvr>
                                        <p:cTn id="27" dur="75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p:cNvSpPr txBox="1"/>
          <p:nvPr/>
        </p:nvSpPr>
        <p:spPr>
          <a:xfrm>
            <a:off x="4300944" y="996669"/>
            <a:ext cx="3590111" cy="1458861"/>
          </a:xfrm>
          <a:prstGeom prst="rect">
            <a:avLst/>
          </a:prstGeom>
        </p:spPr>
        <p:txBody>
          <a:bodyPr vert="horz" lIns="91440" tIns="45720" rIns="91440" bIns="45720" rtlCol="0" anchor="b">
            <a:noAutofit/>
          </a:bodyPr>
          <a:lstStyle>
            <a:lvl1pPr algn="ctr">
              <a:lnSpc>
                <a:spcPct val="90000"/>
              </a:lnSpc>
              <a:spcBef>
                <a:spcPct val="0"/>
              </a:spcBef>
              <a:buNone/>
              <a:defRPr sz="9600">
                <a:gradFill flip="none" rotWithShape="1">
                  <a:gsLst>
                    <a:gs pos="0">
                      <a:schemeClr val="accent1">
                        <a:lumMod val="5000"/>
                        <a:lumOff val="95000"/>
                      </a:scheme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HYShangWeiShouShuJ" charset="-122"/>
                <a:ea typeface="HYShangWeiShouShuJ" charset="-122"/>
                <a:cs typeface="HYShangWeiShouShuJ" charset="-122"/>
              </a:defRPr>
            </a:lvl1pPr>
          </a:lstStyle>
          <a:p>
            <a:pPr algn="dist"/>
            <a:r>
              <a:rPr lang="zh-CN" altLang="en-US" sz="6000" dirty="0">
                <a:solidFill>
                  <a:schemeClr val="bg1"/>
                </a:solidFill>
                <a:latin typeface="微软雅黑" panose="020B0503020204020204" pitchFamily="34" charset="-122"/>
                <a:ea typeface="微软雅黑" panose="020B0503020204020204" pitchFamily="34" charset="-122"/>
                <a:cs typeface="+mn-ea"/>
                <a:sym typeface="+mn-lt"/>
              </a:rPr>
              <a:t>第一章</a:t>
            </a:r>
          </a:p>
        </p:txBody>
      </p:sp>
      <p:sp>
        <p:nvSpPr>
          <p:cNvPr id="27" name="2"/>
          <p:cNvSpPr txBox="1"/>
          <p:nvPr/>
        </p:nvSpPr>
        <p:spPr>
          <a:xfrm>
            <a:off x="838200" y="2106613"/>
            <a:ext cx="10515600" cy="1979612"/>
          </a:xfr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8000" dirty="0">
                <a:gradFill flip="none" rotWithShape="1">
                  <a:gsLst>
                    <a:gs pos="0">
                      <a:schemeClr val="accent1">
                        <a:lumMod val="5000"/>
                        <a:lumOff val="95000"/>
                      </a:schemeClr>
                    </a:gs>
                    <a:gs pos="79000">
                      <a:srgbClr val="FF0000"/>
                    </a:gs>
                    <a:gs pos="20000">
                      <a:srgbClr val="FFE877">
                        <a:alpha val="90000"/>
                      </a:srgbClr>
                    </a:gs>
                  </a:gsLst>
                  <a:path path="rect">
                    <a:fillToRect l="100000" t="100000"/>
                  </a:path>
                  <a:tileRect r="-100000" b="-100000"/>
                </a:gradFill>
                <a:effectLst>
                  <a:glow rad="12700">
                    <a:srgbClr val="FFFF00">
                      <a:alpha val="40000"/>
                    </a:srgbClr>
                  </a:glow>
                </a:effectLst>
                <a:latin typeface="微软雅黑" panose="020B0503020204020204" pitchFamily="34" charset="-122"/>
                <a:ea typeface="微软雅黑" panose="020B0503020204020204" pitchFamily="34" charset="-122"/>
                <a:cs typeface="+mn-ea"/>
                <a:sym typeface="+mn-lt"/>
              </a:rPr>
              <a:t>教育家精神的核心内涵</a:t>
            </a:r>
          </a:p>
        </p:txBody>
      </p:sp>
      <p:grpSp>
        <p:nvGrpSpPr>
          <p:cNvPr id="28" name="3"/>
          <p:cNvGrpSpPr/>
          <p:nvPr/>
        </p:nvGrpSpPr>
        <p:grpSpPr>
          <a:xfrm>
            <a:off x="2652905" y="4075982"/>
            <a:ext cx="6886190" cy="606007"/>
            <a:chOff x="2399944" y="4300112"/>
            <a:chExt cx="6886190" cy="606007"/>
          </a:xfrm>
        </p:grpSpPr>
        <p:sp>
          <p:nvSpPr>
            <p:cNvPr id="29" name="五角星 2"/>
            <p:cNvSpPr/>
            <p:nvPr/>
          </p:nvSpPr>
          <p:spPr>
            <a:xfrm>
              <a:off x="5554284" y="4300112"/>
              <a:ext cx="606007" cy="606007"/>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www.LFPPT.com"/>
            <p:cNvSpPr/>
            <p:nvPr/>
          </p:nvSpPr>
          <p:spPr>
            <a:xfrm>
              <a:off x="4925097" y="4375414"/>
              <a:ext cx="455403" cy="455403"/>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www.LFPPT.com"/>
            <p:cNvSpPr/>
            <p:nvPr/>
          </p:nvSpPr>
          <p:spPr>
            <a:xfrm>
              <a:off x="6334075" y="4375414"/>
              <a:ext cx="455403" cy="455403"/>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 name="直线连接符 19"/>
            <p:cNvCxnSpPr/>
            <p:nvPr/>
          </p:nvCxnSpPr>
          <p:spPr>
            <a:xfrm>
              <a:off x="2399944" y="4713604"/>
              <a:ext cx="2201552"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直线连接符 23"/>
            <p:cNvCxnSpPr/>
            <p:nvPr/>
          </p:nvCxnSpPr>
          <p:spPr>
            <a:xfrm flipH="1" flipV="1">
              <a:off x="7026473" y="4663822"/>
              <a:ext cx="2259661"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800" advTm="3000">
        <p:circle/>
      </p:transition>
    </mc:Choice>
    <mc:Fallback xmlns="">
      <p:transition spd="slow"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5" name="3"/>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教育家精神的核心内涵</a:t>
            </a:r>
          </a:p>
        </p:txBody>
      </p:sp>
      <p:sp>
        <p:nvSpPr>
          <p:cNvPr id="22" name="4"/>
          <p:cNvSpPr txBox="1"/>
          <p:nvPr/>
        </p:nvSpPr>
        <p:spPr>
          <a:xfrm>
            <a:off x="2075841" y="1790268"/>
            <a:ext cx="8100595" cy="707886"/>
          </a:xfrm>
          <a:prstGeom prst="rect">
            <a:avLst/>
          </a:prstGeom>
          <a:noFill/>
        </p:spPr>
        <p:txBody>
          <a:bodyPr wrap="square">
            <a:spAutoFit/>
          </a:bodyPr>
          <a:lstStyle/>
          <a:p>
            <a:pPr lvl="0" algn="ctr" defTabSz="913765">
              <a:buSzPct val="25000"/>
              <a:defRPr/>
            </a:pPr>
            <a:r>
              <a:rPr lang="zh-CN" altLang="en-US" sz="4000" b="1" noProof="0" dirty="0">
                <a:cs typeface="+mn-ea"/>
                <a:sym typeface="+mn-lt"/>
              </a:rPr>
              <a:t>核心</a:t>
            </a:r>
            <a:r>
              <a:rPr lang="en-US" altLang="zh-CN" sz="4000" b="1" noProof="0" dirty="0">
                <a:cs typeface="+mn-ea"/>
                <a:sym typeface="+mn-lt"/>
              </a:rPr>
              <a:t>6</a:t>
            </a:r>
            <a:r>
              <a:rPr lang="zh-CN" altLang="en-US" sz="4000" b="1" noProof="0" dirty="0">
                <a:cs typeface="+mn-ea"/>
                <a:sym typeface="+mn-lt"/>
              </a:rPr>
              <a:t>方面</a:t>
            </a:r>
            <a:endParaRPr kumimoji="0" lang="en-US" altLang="zh-CN" sz="4000" b="1" i="0" u="none" strike="noStrike" kern="1200" cap="none" spc="0" normalizeH="0" baseline="0" noProof="0" dirty="0">
              <a:ln>
                <a:noFill/>
              </a:ln>
              <a:effectLst/>
              <a:uLnTx/>
              <a:uFillTx/>
              <a:cs typeface="+mn-ea"/>
              <a:sym typeface="+mn-lt"/>
            </a:endParaRPr>
          </a:p>
        </p:txBody>
      </p:sp>
      <p:grpSp>
        <p:nvGrpSpPr>
          <p:cNvPr id="2" name="5"/>
          <p:cNvGrpSpPr/>
          <p:nvPr/>
        </p:nvGrpSpPr>
        <p:grpSpPr>
          <a:xfrm>
            <a:off x="1126039" y="3126261"/>
            <a:ext cx="9979204" cy="2425716"/>
            <a:chOff x="1126039" y="3126261"/>
            <a:chExt cx="9979204" cy="2425716"/>
          </a:xfrm>
        </p:grpSpPr>
        <p:grpSp>
          <p:nvGrpSpPr>
            <p:cNvPr id="35" name="组合 34"/>
            <p:cNvGrpSpPr/>
            <p:nvPr/>
          </p:nvGrpSpPr>
          <p:grpSpPr>
            <a:xfrm>
              <a:off x="1131749" y="3150458"/>
              <a:ext cx="2912339" cy="926595"/>
              <a:chOff x="-722451" y="3178806"/>
              <a:chExt cx="2912339" cy="926595"/>
            </a:xfrm>
          </p:grpSpPr>
          <p:sp>
            <p:nvSpPr>
              <p:cNvPr id="7" name="圆角矩形 6"/>
              <p:cNvSpPr/>
              <p:nvPr/>
            </p:nvSpPr>
            <p:spPr>
              <a:xfrm>
                <a:off x="-722451" y="3178806"/>
                <a:ext cx="2912339" cy="926595"/>
              </a:xfrm>
              <a:prstGeom prst="roundRect">
                <a:avLst>
                  <a:gd name="adj" fmla="val 10500"/>
                </a:avLst>
              </a:prstGeom>
              <a:solidFill>
                <a:srgbClr val="FFFFFF"/>
              </a:solidFill>
              <a:ln w="12700" cap="rnd">
                <a:solidFill>
                  <a:schemeClr val="accent1"/>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8" name="文本框 7"/>
              <p:cNvSpPr txBox="1"/>
              <p:nvPr/>
            </p:nvSpPr>
            <p:spPr>
              <a:xfrm>
                <a:off x="-69450" y="3385836"/>
                <a:ext cx="1896971" cy="422295"/>
              </a:xfrm>
              <a:prstGeom prst="rect">
                <a:avLst/>
              </a:prstGeom>
              <a:noFill/>
            </p:spPr>
            <p:txBody>
              <a:bodyPr wrap="square" rtlCol="0">
                <a:spAutoFit/>
              </a:bodyPr>
              <a:lstStyle>
                <a:defPPr>
                  <a:defRPr lang="zh-CN"/>
                </a:defPPr>
                <a:lvl1pPr>
                  <a:lnSpc>
                    <a:spcPts val="1500"/>
                  </a:lnSpc>
                  <a:defRPr sz="900"/>
                </a:lvl1pPr>
              </a:lstStyle>
              <a:p>
                <a:pPr algn="ctr">
                  <a:lnSpc>
                    <a:spcPct val="150000"/>
                  </a:lnSpc>
                </a:pPr>
                <a:r>
                  <a:rPr lang="zh-CN" altLang="en-US" sz="1600" b="1" dirty="0">
                    <a:cs typeface="+mn-ea"/>
                    <a:sym typeface="+mn-lt"/>
                  </a:rPr>
                  <a:t>理想信念</a:t>
                </a:r>
                <a:endParaRPr lang="en-US" altLang="zh-CN" sz="1600" b="1" dirty="0">
                  <a:cs typeface="+mn-ea"/>
                  <a:sym typeface="+mn-lt"/>
                </a:endParaRPr>
              </a:p>
            </p:txBody>
          </p:sp>
          <p:sp>
            <p:nvSpPr>
              <p:cNvPr id="9" name="文本框 8"/>
              <p:cNvSpPr txBox="1"/>
              <p:nvPr/>
            </p:nvSpPr>
            <p:spPr>
              <a:xfrm>
                <a:off x="-654867" y="3246850"/>
                <a:ext cx="585417" cy="769441"/>
              </a:xfrm>
              <a:prstGeom prst="rect">
                <a:avLst/>
              </a:prstGeom>
              <a:noFill/>
            </p:spPr>
            <p:txBody>
              <a:bodyPr wrap="square" rtlCol="0">
                <a:spAutoFit/>
              </a:bodyPr>
              <a:lstStyle/>
              <a:p>
                <a:pPr algn="ctr"/>
                <a:r>
                  <a:rPr lang="en-US" altLang="zh-CN" sz="4400" b="1" dirty="0">
                    <a:solidFill>
                      <a:schemeClr val="accent1"/>
                    </a:solidFill>
                    <a:cs typeface="+mn-ea"/>
                    <a:sym typeface="+mn-lt"/>
                  </a:rPr>
                  <a:t>1</a:t>
                </a:r>
                <a:endParaRPr lang="zh-CN" altLang="en-US" sz="4400" b="1" dirty="0">
                  <a:solidFill>
                    <a:schemeClr val="accent1"/>
                  </a:solidFill>
                  <a:cs typeface="+mn-ea"/>
                  <a:sym typeface="+mn-lt"/>
                </a:endParaRPr>
              </a:p>
            </p:txBody>
          </p:sp>
          <p:sp>
            <p:nvSpPr>
              <p:cNvPr id="6" name="等腰三角形 5"/>
              <p:cNvSpPr/>
              <p:nvPr/>
            </p:nvSpPr>
            <p:spPr>
              <a:xfrm rot="5400000">
                <a:off x="-69450" y="3522399"/>
                <a:ext cx="272399" cy="234827"/>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126039" y="4625382"/>
              <a:ext cx="2912339" cy="926595"/>
              <a:chOff x="-1141660" y="4535638"/>
              <a:chExt cx="2912339" cy="926595"/>
            </a:xfrm>
          </p:grpSpPr>
          <p:sp>
            <p:nvSpPr>
              <p:cNvPr id="16" name="圆角矩形 15"/>
              <p:cNvSpPr/>
              <p:nvPr/>
            </p:nvSpPr>
            <p:spPr>
              <a:xfrm>
                <a:off x="-1141660" y="4535638"/>
                <a:ext cx="2912339" cy="926595"/>
              </a:xfrm>
              <a:prstGeom prst="roundRect">
                <a:avLst>
                  <a:gd name="adj" fmla="val 10500"/>
                </a:avLst>
              </a:prstGeom>
              <a:solidFill>
                <a:srgbClr val="FFFFFF"/>
              </a:solidFill>
              <a:ln w="12700" cap="rnd">
                <a:solidFill>
                  <a:schemeClr val="accent1"/>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17" name="文本框 16"/>
              <p:cNvSpPr txBox="1"/>
              <p:nvPr/>
            </p:nvSpPr>
            <p:spPr>
              <a:xfrm>
                <a:off x="-706348" y="4759879"/>
                <a:ext cx="2036178" cy="417743"/>
              </a:xfrm>
              <a:prstGeom prst="rect">
                <a:avLst/>
              </a:prstGeom>
              <a:noFill/>
            </p:spPr>
            <p:txBody>
              <a:bodyPr wrap="square" rtlCol="0">
                <a:spAutoFit/>
              </a:bodyPr>
              <a:lstStyle>
                <a:defPPr>
                  <a:defRPr lang="zh-CN"/>
                </a:defPPr>
                <a:lvl1pPr>
                  <a:lnSpc>
                    <a:spcPts val="1500"/>
                  </a:lnSpc>
                  <a:defRPr sz="900"/>
                </a:lvl1pPr>
              </a:lstStyle>
              <a:p>
                <a:pPr algn="ctr">
                  <a:lnSpc>
                    <a:spcPct val="150000"/>
                  </a:lnSpc>
                </a:pPr>
                <a:r>
                  <a:rPr lang="zh-CN" altLang="en-US" sz="1600" b="1" dirty="0">
                    <a:cs typeface="+mn-ea"/>
                    <a:sym typeface="+mn-lt"/>
                  </a:rPr>
                  <a:t>躬耕态度</a:t>
                </a:r>
                <a:endParaRPr lang="en-US" altLang="zh-CN" sz="1600" b="1" dirty="0">
                  <a:cs typeface="+mn-ea"/>
                  <a:sym typeface="+mn-lt"/>
                </a:endParaRPr>
              </a:p>
            </p:txBody>
          </p:sp>
          <p:sp>
            <p:nvSpPr>
              <p:cNvPr id="18" name="文本框 17"/>
              <p:cNvSpPr txBox="1"/>
              <p:nvPr/>
            </p:nvSpPr>
            <p:spPr>
              <a:xfrm>
                <a:off x="-1074076" y="4603682"/>
                <a:ext cx="585417" cy="769441"/>
              </a:xfrm>
              <a:prstGeom prst="rect">
                <a:avLst/>
              </a:prstGeom>
              <a:noFill/>
            </p:spPr>
            <p:txBody>
              <a:bodyPr wrap="square" rtlCol="0">
                <a:spAutoFit/>
              </a:bodyPr>
              <a:lstStyle/>
              <a:p>
                <a:pPr algn="ctr"/>
                <a:r>
                  <a:rPr lang="en-US" altLang="zh-CN" sz="4400" b="1" dirty="0">
                    <a:solidFill>
                      <a:schemeClr val="accent1"/>
                    </a:solidFill>
                    <a:cs typeface="+mn-ea"/>
                    <a:sym typeface="+mn-lt"/>
                  </a:rPr>
                  <a:t>4</a:t>
                </a:r>
                <a:endParaRPr lang="zh-CN" altLang="en-US" sz="4400" b="1" dirty="0">
                  <a:solidFill>
                    <a:schemeClr val="accent1"/>
                  </a:solidFill>
                  <a:cs typeface="+mn-ea"/>
                  <a:sym typeface="+mn-lt"/>
                </a:endParaRPr>
              </a:p>
            </p:txBody>
          </p:sp>
          <p:sp>
            <p:nvSpPr>
              <p:cNvPr id="31" name="等腰三角形 30"/>
              <p:cNvSpPr/>
              <p:nvPr/>
            </p:nvSpPr>
            <p:spPr>
              <a:xfrm rot="5400000">
                <a:off x="-514238" y="4877969"/>
                <a:ext cx="272399" cy="234827"/>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4622298" y="3126261"/>
              <a:ext cx="2912339" cy="926595"/>
              <a:chOff x="2768098" y="3154609"/>
              <a:chExt cx="2912339" cy="926595"/>
            </a:xfrm>
          </p:grpSpPr>
          <p:sp>
            <p:nvSpPr>
              <p:cNvPr id="10" name="圆角矩形 9"/>
              <p:cNvSpPr/>
              <p:nvPr/>
            </p:nvSpPr>
            <p:spPr>
              <a:xfrm>
                <a:off x="2768098" y="3154609"/>
                <a:ext cx="2912339" cy="926595"/>
              </a:xfrm>
              <a:prstGeom prst="roundRect">
                <a:avLst>
                  <a:gd name="adj" fmla="val 10500"/>
                </a:avLst>
              </a:prstGeom>
              <a:solidFill>
                <a:srgbClr val="FFFFFF"/>
              </a:solidFill>
              <a:ln w="12700" cap="rnd">
                <a:solidFill>
                  <a:schemeClr val="accent1"/>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11" name="文本框 10"/>
              <p:cNvSpPr txBox="1"/>
              <p:nvPr/>
            </p:nvSpPr>
            <p:spPr>
              <a:xfrm>
                <a:off x="3421099" y="3361640"/>
                <a:ext cx="2036178" cy="422295"/>
              </a:xfrm>
              <a:prstGeom prst="rect">
                <a:avLst/>
              </a:prstGeom>
              <a:noFill/>
            </p:spPr>
            <p:txBody>
              <a:bodyPr wrap="square" rtlCol="0">
                <a:spAutoFit/>
              </a:bodyPr>
              <a:lstStyle>
                <a:defPPr>
                  <a:defRPr lang="zh-CN"/>
                </a:defPPr>
                <a:lvl1pPr>
                  <a:lnSpc>
                    <a:spcPts val="1500"/>
                  </a:lnSpc>
                  <a:defRPr sz="900"/>
                </a:lvl1pPr>
              </a:lstStyle>
              <a:p>
                <a:pPr algn="ctr">
                  <a:lnSpc>
                    <a:spcPct val="150000"/>
                  </a:lnSpc>
                </a:pPr>
                <a:r>
                  <a:rPr lang="zh-CN" altLang="en-US" sz="1600" b="1" dirty="0">
                    <a:cs typeface="+mn-ea"/>
                    <a:sym typeface="+mn-lt"/>
                  </a:rPr>
                  <a:t>道德情操</a:t>
                </a:r>
                <a:endParaRPr lang="en-US" altLang="zh-CN" sz="1600" b="1" dirty="0">
                  <a:cs typeface="+mn-ea"/>
                  <a:sym typeface="+mn-lt"/>
                </a:endParaRPr>
              </a:p>
            </p:txBody>
          </p:sp>
          <p:sp>
            <p:nvSpPr>
              <p:cNvPr id="12" name="文本框 11"/>
              <p:cNvSpPr txBox="1"/>
              <p:nvPr/>
            </p:nvSpPr>
            <p:spPr>
              <a:xfrm>
                <a:off x="2835682" y="3222653"/>
                <a:ext cx="585417" cy="769441"/>
              </a:xfrm>
              <a:prstGeom prst="rect">
                <a:avLst/>
              </a:prstGeom>
              <a:noFill/>
            </p:spPr>
            <p:txBody>
              <a:bodyPr wrap="square" rtlCol="0">
                <a:spAutoFit/>
              </a:bodyPr>
              <a:lstStyle/>
              <a:p>
                <a:pPr algn="ctr"/>
                <a:r>
                  <a:rPr lang="en-US" altLang="zh-CN" sz="4400" b="1" dirty="0">
                    <a:solidFill>
                      <a:schemeClr val="accent1"/>
                    </a:solidFill>
                    <a:cs typeface="+mn-ea"/>
                    <a:sym typeface="+mn-lt"/>
                  </a:rPr>
                  <a:t>2</a:t>
                </a:r>
                <a:endParaRPr lang="zh-CN" altLang="en-US" sz="4400" b="1" dirty="0">
                  <a:solidFill>
                    <a:schemeClr val="accent1"/>
                  </a:solidFill>
                  <a:cs typeface="+mn-ea"/>
                  <a:sym typeface="+mn-lt"/>
                </a:endParaRPr>
              </a:p>
            </p:txBody>
          </p:sp>
          <p:sp>
            <p:nvSpPr>
              <p:cNvPr id="32" name="等腰三角形 31"/>
              <p:cNvSpPr/>
              <p:nvPr/>
            </p:nvSpPr>
            <p:spPr>
              <a:xfrm rot="5400000">
                <a:off x="3493317" y="3498201"/>
                <a:ext cx="272399" cy="234827"/>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8192904" y="3126261"/>
              <a:ext cx="2912339" cy="926595"/>
              <a:chOff x="15415439" y="1688967"/>
              <a:chExt cx="2912339" cy="926595"/>
            </a:xfrm>
          </p:grpSpPr>
          <p:sp>
            <p:nvSpPr>
              <p:cNvPr id="13" name="圆角矩形 12"/>
              <p:cNvSpPr/>
              <p:nvPr/>
            </p:nvSpPr>
            <p:spPr>
              <a:xfrm>
                <a:off x="15415439" y="1688967"/>
                <a:ext cx="2912339" cy="926595"/>
              </a:xfrm>
              <a:prstGeom prst="roundRect">
                <a:avLst>
                  <a:gd name="adj" fmla="val 10500"/>
                </a:avLst>
              </a:prstGeom>
              <a:solidFill>
                <a:srgbClr val="FFFFFF"/>
              </a:solidFill>
              <a:ln w="12700" cap="rnd">
                <a:solidFill>
                  <a:schemeClr val="accent1"/>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14" name="文本框 13"/>
              <p:cNvSpPr txBox="1"/>
              <p:nvPr/>
            </p:nvSpPr>
            <p:spPr>
              <a:xfrm>
                <a:off x="15884437" y="1932859"/>
                <a:ext cx="2036178" cy="417743"/>
              </a:xfrm>
              <a:prstGeom prst="rect">
                <a:avLst/>
              </a:prstGeom>
              <a:noFill/>
            </p:spPr>
            <p:txBody>
              <a:bodyPr wrap="square" rtlCol="0">
                <a:spAutoFit/>
              </a:bodyPr>
              <a:lstStyle>
                <a:defPPr>
                  <a:defRPr lang="zh-CN"/>
                </a:defPPr>
                <a:lvl1pPr>
                  <a:lnSpc>
                    <a:spcPts val="1500"/>
                  </a:lnSpc>
                  <a:defRPr sz="900"/>
                </a:lvl1pPr>
              </a:lstStyle>
              <a:p>
                <a:pPr algn="ctr">
                  <a:lnSpc>
                    <a:spcPct val="150000"/>
                  </a:lnSpc>
                </a:pPr>
                <a:r>
                  <a:rPr lang="zh-CN" altLang="en-US" sz="1600" b="1" dirty="0">
                    <a:cs typeface="+mn-ea"/>
                    <a:sym typeface="+mn-lt"/>
                  </a:rPr>
                  <a:t>育人智慧</a:t>
                </a:r>
                <a:endParaRPr lang="en-US" altLang="zh-CN" sz="1600" b="1" dirty="0">
                  <a:cs typeface="+mn-ea"/>
                  <a:sym typeface="+mn-lt"/>
                </a:endParaRPr>
              </a:p>
            </p:txBody>
          </p:sp>
          <p:sp>
            <p:nvSpPr>
              <p:cNvPr id="15" name="文本框 14"/>
              <p:cNvSpPr txBox="1"/>
              <p:nvPr/>
            </p:nvSpPr>
            <p:spPr>
              <a:xfrm>
                <a:off x="15483023" y="1757011"/>
                <a:ext cx="585417" cy="769441"/>
              </a:xfrm>
              <a:prstGeom prst="rect">
                <a:avLst/>
              </a:prstGeom>
              <a:noFill/>
            </p:spPr>
            <p:txBody>
              <a:bodyPr wrap="square" rtlCol="0">
                <a:spAutoFit/>
              </a:bodyPr>
              <a:lstStyle/>
              <a:p>
                <a:pPr algn="ctr"/>
                <a:r>
                  <a:rPr lang="en-US" altLang="zh-CN" sz="4400" b="1" dirty="0">
                    <a:solidFill>
                      <a:schemeClr val="accent1"/>
                    </a:solidFill>
                    <a:cs typeface="+mn-ea"/>
                    <a:sym typeface="+mn-lt"/>
                  </a:rPr>
                  <a:t>3</a:t>
                </a:r>
                <a:endParaRPr lang="zh-CN" altLang="en-US" sz="4400" b="1" dirty="0">
                  <a:solidFill>
                    <a:schemeClr val="accent1"/>
                  </a:solidFill>
                  <a:cs typeface="+mn-ea"/>
                  <a:sym typeface="+mn-lt"/>
                </a:endParaRPr>
              </a:p>
            </p:txBody>
          </p:sp>
          <p:sp>
            <p:nvSpPr>
              <p:cNvPr id="33" name="等腰三角形 32"/>
              <p:cNvSpPr/>
              <p:nvPr/>
            </p:nvSpPr>
            <p:spPr>
              <a:xfrm rot="5400000">
                <a:off x="15999824" y="2051246"/>
                <a:ext cx="272399" cy="234827"/>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4622298" y="4625382"/>
              <a:ext cx="2912339" cy="926595"/>
              <a:chOff x="2548730" y="4535638"/>
              <a:chExt cx="2912339" cy="926595"/>
            </a:xfrm>
          </p:grpSpPr>
          <p:sp>
            <p:nvSpPr>
              <p:cNvPr id="19" name="圆角矩形 18"/>
              <p:cNvSpPr/>
              <p:nvPr/>
            </p:nvSpPr>
            <p:spPr>
              <a:xfrm>
                <a:off x="2548730" y="4535638"/>
                <a:ext cx="2912339" cy="926595"/>
              </a:xfrm>
              <a:prstGeom prst="roundRect">
                <a:avLst>
                  <a:gd name="adj" fmla="val 10500"/>
                </a:avLst>
              </a:prstGeom>
              <a:solidFill>
                <a:srgbClr val="FFFFFF"/>
              </a:solidFill>
              <a:ln w="12700" cap="rnd">
                <a:solidFill>
                  <a:schemeClr val="accent1"/>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20" name="文本框 19"/>
              <p:cNvSpPr txBox="1"/>
              <p:nvPr/>
            </p:nvSpPr>
            <p:spPr>
              <a:xfrm>
                <a:off x="3188438" y="4799711"/>
                <a:ext cx="2036178" cy="422295"/>
              </a:xfrm>
              <a:prstGeom prst="rect">
                <a:avLst/>
              </a:prstGeom>
              <a:noFill/>
            </p:spPr>
            <p:txBody>
              <a:bodyPr wrap="square" rtlCol="0">
                <a:spAutoFit/>
              </a:bodyPr>
              <a:lstStyle>
                <a:defPPr>
                  <a:defRPr lang="zh-CN"/>
                </a:defPPr>
                <a:lvl1pPr>
                  <a:lnSpc>
                    <a:spcPts val="1500"/>
                  </a:lnSpc>
                  <a:defRPr sz="900"/>
                </a:lvl1pPr>
              </a:lstStyle>
              <a:p>
                <a:pPr algn="ctr">
                  <a:lnSpc>
                    <a:spcPct val="150000"/>
                  </a:lnSpc>
                </a:pPr>
                <a:r>
                  <a:rPr lang="zh-CN" altLang="en-US" sz="1600" b="1" dirty="0">
                    <a:cs typeface="+mn-ea"/>
                    <a:sym typeface="+mn-lt"/>
                  </a:rPr>
                  <a:t>仁爱之心</a:t>
                </a:r>
              </a:p>
            </p:txBody>
          </p:sp>
          <p:sp>
            <p:nvSpPr>
              <p:cNvPr id="21" name="文本框 20"/>
              <p:cNvSpPr txBox="1"/>
              <p:nvPr/>
            </p:nvSpPr>
            <p:spPr>
              <a:xfrm>
                <a:off x="2616314" y="4603682"/>
                <a:ext cx="585417" cy="769441"/>
              </a:xfrm>
              <a:prstGeom prst="rect">
                <a:avLst/>
              </a:prstGeom>
              <a:noFill/>
            </p:spPr>
            <p:txBody>
              <a:bodyPr wrap="square" rtlCol="0">
                <a:spAutoFit/>
              </a:bodyPr>
              <a:lstStyle/>
              <a:p>
                <a:pPr algn="ctr"/>
                <a:r>
                  <a:rPr lang="en-US" altLang="zh-CN" sz="4400" b="1" dirty="0">
                    <a:solidFill>
                      <a:schemeClr val="accent1"/>
                    </a:solidFill>
                    <a:cs typeface="+mn-ea"/>
                    <a:sym typeface="+mn-lt"/>
                  </a:rPr>
                  <a:t>5</a:t>
                </a:r>
                <a:endParaRPr lang="zh-CN" altLang="en-US" sz="4400" b="1" dirty="0">
                  <a:solidFill>
                    <a:schemeClr val="accent1"/>
                  </a:solidFill>
                  <a:cs typeface="+mn-ea"/>
                  <a:sym typeface="+mn-lt"/>
                </a:endParaRPr>
              </a:p>
            </p:txBody>
          </p:sp>
          <p:sp>
            <p:nvSpPr>
              <p:cNvPr id="34" name="等腰三角形 33"/>
              <p:cNvSpPr/>
              <p:nvPr/>
            </p:nvSpPr>
            <p:spPr>
              <a:xfrm rot="5400000">
                <a:off x="3245769" y="4900015"/>
                <a:ext cx="272399" cy="234827"/>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圆角矩形 18">
            <a:extLst>
              <a:ext uri="{FF2B5EF4-FFF2-40B4-BE49-F238E27FC236}">
                <a16:creationId xmlns:a16="http://schemas.microsoft.com/office/drawing/2014/main" id="{01A71646-ACA5-74D1-9875-9E7D0FA8D5FA}"/>
              </a:ext>
            </a:extLst>
          </p:cNvPr>
          <p:cNvSpPr/>
          <p:nvPr/>
        </p:nvSpPr>
        <p:spPr>
          <a:xfrm>
            <a:off x="8192904" y="4543864"/>
            <a:ext cx="2912339" cy="926595"/>
          </a:xfrm>
          <a:prstGeom prst="roundRect">
            <a:avLst>
              <a:gd name="adj" fmla="val 10500"/>
            </a:avLst>
          </a:prstGeom>
          <a:solidFill>
            <a:srgbClr val="FFFFFF"/>
          </a:solidFill>
          <a:ln w="12700" cap="rnd">
            <a:solidFill>
              <a:schemeClr val="accent1"/>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24" name="文本框 23">
            <a:extLst>
              <a:ext uri="{FF2B5EF4-FFF2-40B4-BE49-F238E27FC236}">
                <a16:creationId xmlns:a16="http://schemas.microsoft.com/office/drawing/2014/main" id="{8A128AD4-BDAD-44BF-25BE-7692DC8583D0}"/>
              </a:ext>
            </a:extLst>
          </p:cNvPr>
          <p:cNvSpPr txBox="1"/>
          <p:nvPr/>
        </p:nvSpPr>
        <p:spPr>
          <a:xfrm>
            <a:off x="8708589" y="4792462"/>
            <a:ext cx="2036178" cy="422295"/>
          </a:xfrm>
          <a:prstGeom prst="rect">
            <a:avLst/>
          </a:prstGeom>
          <a:noFill/>
        </p:spPr>
        <p:txBody>
          <a:bodyPr wrap="square" rtlCol="0">
            <a:spAutoFit/>
          </a:bodyPr>
          <a:lstStyle>
            <a:defPPr>
              <a:defRPr lang="zh-CN"/>
            </a:defPPr>
            <a:lvl1pPr>
              <a:lnSpc>
                <a:spcPts val="1500"/>
              </a:lnSpc>
              <a:defRPr sz="900"/>
            </a:lvl1pPr>
          </a:lstStyle>
          <a:p>
            <a:pPr algn="ctr">
              <a:lnSpc>
                <a:spcPct val="150000"/>
              </a:lnSpc>
            </a:pPr>
            <a:r>
              <a:rPr lang="zh-CN" altLang="en-US" sz="1600" b="1">
                <a:cs typeface="+mn-ea"/>
                <a:sym typeface="+mn-lt"/>
              </a:rPr>
              <a:t>弘道追求</a:t>
            </a:r>
            <a:endParaRPr lang="zh-CN" altLang="en-US" sz="1600" b="1" dirty="0">
              <a:cs typeface="+mn-ea"/>
              <a:sym typeface="+mn-lt"/>
            </a:endParaRPr>
          </a:p>
        </p:txBody>
      </p:sp>
      <p:sp>
        <p:nvSpPr>
          <p:cNvPr id="25" name="文本框 24">
            <a:extLst>
              <a:ext uri="{FF2B5EF4-FFF2-40B4-BE49-F238E27FC236}">
                <a16:creationId xmlns:a16="http://schemas.microsoft.com/office/drawing/2014/main" id="{91E0BBFF-9D39-7139-594C-D2724B768096}"/>
              </a:ext>
            </a:extLst>
          </p:cNvPr>
          <p:cNvSpPr txBox="1"/>
          <p:nvPr/>
        </p:nvSpPr>
        <p:spPr>
          <a:xfrm>
            <a:off x="8260488" y="4611908"/>
            <a:ext cx="585417" cy="769441"/>
          </a:xfrm>
          <a:prstGeom prst="rect">
            <a:avLst/>
          </a:prstGeom>
          <a:noFill/>
        </p:spPr>
        <p:txBody>
          <a:bodyPr wrap="square" rtlCol="0">
            <a:spAutoFit/>
          </a:bodyPr>
          <a:lstStyle/>
          <a:p>
            <a:pPr algn="ctr"/>
            <a:r>
              <a:rPr lang="en-US" altLang="zh-CN" sz="4400" b="1" dirty="0">
                <a:solidFill>
                  <a:schemeClr val="accent1"/>
                </a:solidFill>
                <a:cs typeface="+mn-ea"/>
                <a:sym typeface="+mn-lt"/>
              </a:rPr>
              <a:t>6</a:t>
            </a:r>
            <a:endParaRPr lang="zh-CN" altLang="en-US" sz="4400" b="1" dirty="0">
              <a:solidFill>
                <a:schemeClr val="accent1"/>
              </a:solidFill>
              <a:cs typeface="+mn-ea"/>
              <a:sym typeface="+mn-lt"/>
            </a:endParaRPr>
          </a:p>
        </p:txBody>
      </p:sp>
      <p:sp>
        <p:nvSpPr>
          <p:cNvPr id="26" name="等腰三角形 25">
            <a:extLst>
              <a:ext uri="{FF2B5EF4-FFF2-40B4-BE49-F238E27FC236}">
                <a16:creationId xmlns:a16="http://schemas.microsoft.com/office/drawing/2014/main" id="{9C941A29-CBB9-4357-2858-A36FA91BA5ED}"/>
              </a:ext>
            </a:extLst>
          </p:cNvPr>
          <p:cNvSpPr/>
          <p:nvPr/>
        </p:nvSpPr>
        <p:spPr>
          <a:xfrm rot="5400000">
            <a:off x="8889943" y="4908241"/>
            <a:ext cx="272399" cy="234827"/>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5">
            <a:extLst>
              <a:ext uri="{FF2B5EF4-FFF2-40B4-BE49-F238E27FC236}">
                <a16:creationId xmlns:a16="http://schemas.microsoft.com/office/drawing/2014/main" id="{C6A1ABCB-AA09-348E-E3CE-A3AF859F3124}"/>
              </a:ext>
            </a:extLst>
          </p:cNvPr>
          <p:cNvGrpSpPr/>
          <p:nvPr/>
        </p:nvGrpSpPr>
        <p:grpSpPr>
          <a:xfrm>
            <a:off x="4581914" y="544199"/>
            <a:ext cx="1494326" cy="485723"/>
            <a:chOff x="5178058" y="4075982"/>
            <a:chExt cx="1864381" cy="606007"/>
          </a:xfrm>
          <a:solidFill>
            <a:schemeClr val="bg1"/>
          </a:solidFill>
        </p:grpSpPr>
        <p:sp>
          <p:nvSpPr>
            <p:cNvPr id="28" name="五角星 2">
              <a:extLst>
                <a:ext uri="{FF2B5EF4-FFF2-40B4-BE49-F238E27FC236}">
                  <a16:creationId xmlns:a16="http://schemas.microsoft.com/office/drawing/2014/main" id="{A2D0C0ED-8931-9A21-62A8-7AAD37F17337}"/>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五角星 17">
              <a:extLst>
                <a:ext uri="{FF2B5EF4-FFF2-40B4-BE49-F238E27FC236}">
                  <a16:creationId xmlns:a16="http://schemas.microsoft.com/office/drawing/2014/main" id="{FB66989D-BA71-1A39-EF05-5D27D529561C}"/>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五角星 18">
              <a:extLst>
                <a:ext uri="{FF2B5EF4-FFF2-40B4-BE49-F238E27FC236}">
                  <a16:creationId xmlns:a16="http://schemas.microsoft.com/office/drawing/2014/main" id="{77C1678A-C3D9-D707-1D02-C271B043F6E5}"/>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5" name="3"/>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教育家精神的核心内涵</a:t>
            </a:r>
          </a:p>
        </p:txBody>
      </p:sp>
      <p:grpSp>
        <p:nvGrpSpPr>
          <p:cNvPr id="27" name="5">
            <a:extLst>
              <a:ext uri="{FF2B5EF4-FFF2-40B4-BE49-F238E27FC236}">
                <a16:creationId xmlns:a16="http://schemas.microsoft.com/office/drawing/2014/main" id="{C6A1ABCB-AA09-348E-E3CE-A3AF859F3124}"/>
              </a:ext>
            </a:extLst>
          </p:cNvPr>
          <p:cNvGrpSpPr/>
          <p:nvPr/>
        </p:nvGrpSpPr>
        <p:grpSpPr>
          <a:xfrm>
            <a:off x="4581914" y="544199"/>
            <a:ext cx="1494326" cy="485723"/>
            <a:chOff x="5178058" y="4075982"/>
            <a:chExt cx="1864381" cy="606007"/>
          </a:xfrm>
          <a:solidFill>
            <a:schemeClr val="bg1"/>
          </a:solidFill>
        </p:grpSpPr>
        <p:sp>
          <p:nvSpPr>
            <p:cNvPr id="28" name="五角星 2">
              <a:extLst>
                <a:ext uri="{FF2B5EF4-FFF2-40B4-BE49-F238E27FC236}">
                  <a16:creationId xmlns:a16="http://schemas.microsoft.com/office/drawing/2014/main" id="{A2D0C0ED-8931-9A21-62A8-7AAD37F17337}"/>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五角星 17">
              <a:extLst>
                <a:ext uri="{FF2B5EF4-FFF2-40B4-BE49-F238E27FC236}">
                  <a16:creationId xmlns:a16="http://schemas.microsoft.com/office/drawing/2014/main" id="{FB66989D-BA71-1A39-EF05-5D27D529561C}"/>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五角星 18">
              <a:extLst>
                <a:ext uri="{FF2B5EF4-FFF2-40B4-BE49-F238E27FC236}">
                  <a16:creationId xmlns:a16="http://schemas.microsoft.com/office/drawing/2014/main" id="{77C1678A-C3D9-D707-1D02-C271B043F6E5}"/>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1">
            <a:extLst>
              <a:ext uri="{FF2B5EF4-FFF2-40B4-BE49-F238E27FC236}">
                <a16:creationId xmlns:a16="http://schemas.microsoft.com/office/drawing/2014/main" id="{2DEEE86C-EA1F-4E3C-5C4B-8FA15D8D9365}"/>
              </a:ext>
            </a:extLst>
          </p:cNvPr>
          <p:cNvSpPr/>
          <p:nvPr/>
        </p:nvSpPr>
        <p:spPr>
          <a:xfrm>
            <a:off x="690914" y="2274133"/>
            <a:ext cx="7599039" cy="3782446"/>
          </a:xfrm>
          <a:prstGeom prst="rect">
            <a:avLst/>
          </a:prstGeom>
        </p:spPr>
        <p:txBody>
          <a:bodyPr wrap="square">
            <a:spAutoFit/>
          </a:bodyPr>
          <a:lstStyle/>
          <a:p>
            <a:pPr>
              <a:lnSpc>
                <a:spcPct val="150000"/>
              </a:lnSpc>
            </a:pPr>
            <a:r>
              <a:rPr lang="zh-CN" altLang="en-US" dirty="0"/>
              <a:t>　心有大我、至诚报国的理想信念。“国将兴，必贵师而重傅。”当前，我国正处于实现中华民族伟大复兴的关键时期。这是一个船到中流浪更急、人到半山路更陡的时候，也是一个愈进愈难、愈进愈险而又不进则退、非进不可的时候。时代越是向前、国家越是发展，越需要一大批“心有大我、至诚报国”的好教师。广大教师要坚定心有大我、至诚报国的理想信念，心里装着国家和民族，关注时代、关注社会，从党和人民的伟大实践中汲取养分、增强本领。要忠诚于党和人民的教育事业，心系“国家事”、肩扛“国家责”，以报效国家、服务人民为自觉追求，以奋发有为的精神状态着力培养德智体美劳全面发展的社会主义建设者和接班人。</a:t>
            </a:r>
            <a:endParaRPr lang="zh-CN" altLang="en-US" dirty="0">
              <a:cs typeface="+mn-ea"/>
              <a:sym typeface="+mn-lt"/>
            </a:endParaRPr>
          </a:p>
        </p:txBody>
      </p:sp>
      <p:sp>
        <p:nvSpPr>
          <p:cNvPr id="41" name="2">
            <a:extLst>
              <a:ext uri="{FF2B5EF4-FFF2-40B4-BE49-F238E27FC236}">
                <a16:creationId xmlns:a16="http://schemas.microsoft.com/office/drawing/2014/main" id="{DD2E00C1-A98E-C957-5D85-31B255AD7A9B}"/>
              </a:ext>
            </a:extLst>
          </p:cNvPr>
          <p:cNvSpPr txBox="1"/>
          <p:nvPr/>
        </p:nvSpPr>
        <p:spPr>
          <a:xfrm>
            <a:off x="4642400" y="1166882"/>
            <a:ext cx="2967477" cy="905889"/>
          </a:xfrm>
          <a:prstGeom prst="rect">
            <a:avLst/>
          </a:prstGeom>
          <a:noFill/>
        </p:spPr>
        <p:txBody>
          <a:bodyPr wrap="square" rtlCol="0">
            <a:spAutoFit/>
          </a:bodyPr>
          <a:lstStyle/>
          <a:p>
            <a:pPr algn="ctr">
              <a:lnSpc>
                <a:spcPct val="150000"/>
              </a:lnSpc>
            </a:pPr>
            <a:r>
              <a:rPr lang="zh-CN" altLang="en-US" sz="4000" b="1" dirty="0">
                <a:solidFill>
                  <a:srgbClr val="FF0000"/>
                </a:solidFill>
                <a:cs typeface="+mn-ea"/>
                <a:sym typeface="+mn-lt"/>
              </a:rPr>
              <a:t>理想信念</a:t>
            </a:r>
          </a:p>
        </p:txBody>
      </p:sp>
      <p:pic>
        <p:nvPicPr>
          <p:cNvPr id="42" name="7">
            <a:extLst>
              <a:ext uri="{FF2B5EF4-FFF2-40B4-BE49-F238E27FC236}">
                <a16:creationId xmlns:a16="http://schemas.microsoft.com/office/drawing/2014/main" id="{F533F6AC-7FA9-0293-EBB7-5963072BED9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8289953" y="2137173"/>
            <a:ext cx="3326407" cy="3326407"/>
          </a:xfrm>
          <a:prstGeom prst="rect">
            <a:avLst/>
          </a:prstGeom>
        </p:spPr>
      </p:pic>
    </p:spTree>
    <p:extLst>
      <p:ext uri="{BB962C8B-B14F-4D97-AF65-F5344CB8AC3E}">
        <p14:creationId xmlns:p14="http://schemas.microsoft.com/office/powerpoint/2010/main" val="2089183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anim calcmode="lin" valueType="num">
                                      <p:cBhvr>
                                        <p:cTn id="17" dur="500" fill="hold"/>
                                        <p:tgtEl>
                                          <p:spTgt spid="42"/>
                                        </p:tgtEl>
                                        <p:attrNameLst>
                                          <p:attrName>ppt_x</p:attrName>
                                        </p:attrNameLst>
                                      </p:cBhvr>
                                      <p:tavLst>
                                        <p:tav tm="0">
                                          <p:val>
                                            <p:strVal val="#ppt_x"/>
                                          </p:val>
                                        </p:tav>
                                        <p:tav tm="100000">
                                          <p:val>
                                            <p:strVal val="#ppt_x"/>
                                          </p:val>
                                        </p:tav>
                                      </p:tavLst>
                                    </p:anim>
                                    <p:anim calcmode="lin" valueType="num">
                                      <p:cBhvr>
                                        <p:cTn id="18"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5" name="3"/>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教育家精神的核心内涵</a:t>
            </a:r>
          </a:p>
        </p:txBody>
      </p:sp>
      <p:grpSp>
        <p:nvGrpSpPr>
          <p:cNvPr id="27" name="5">
            <a:extLst>
              <a:ext uri="{FF2B5EF4-FFF2-40B4-BE49-F238E27FC236}">
                <a16:creationId xmlns:a16="http://schemas.microsoft.com/office/drawing/2014/main" id="{C6A1ABCB-AA09-348E-E3CE-A3AF859F3124}"/>
              </a:ext>
            </a:extLst>
          </p:cNvPr>
          <p:cNvGrpSpPr/>
          <p:nvPr/>
        </p:nvGrpSpPr>
        <p:grpSpPr>
          <a:xfrm>
            <a:off x="4581914" y="544199"/>
            <a:ext cx="1494326" cy="485723"/>
            <a:chOff x="5178058" y="4075982"/>
            <a:chExt cx="1864381" cy="606007"/>
          </a:xfrm>
          <a:solidFill>
            <a:schemeClr val="bg1"/>
          </a:solidFill>
        </p:grpSpPr>
        <p:sp>
          <p:nvSpPr>
            <p:cNvPr id="28" name="五角星 2">
              <a:extLst>
                <a:ext uri="{FF2B5EF4-FFF2-40B4-BE49-F238E27FC236}">
                  <a16:creationId xmlns:a16="http://schemas.microsoft.com/office/drawing/2014/main" id="{A2D0C0ED-8931-9A21-62A8-7AAD37F17337}"/>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五角星 17">
              <a:extLst>
                <a:ext uri="{FF2B5EF4-FFF2-40B4-BE49-F238E27FC236}">
                  <a16:creationId xmlns:a16="http://schemas.microsoft.com/office/drawing/2014/main" id="{FB66989D-BA71-1A39-EF05-5D27D529561C}"/>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五角星 18">
              <a:extLst>
                <a:ext uri="{FF2B5EF4-FFF2-40B4-BE49-F238E27FC236}">
                  <a16:creationId xmlns:a16="http://schemas.microsoft.com/office/drawing/2014/main" id="{77C1678A-C3D9-D707-1D02-C271B043F6E5}"/>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1">
            <a:extLst>
              <a:ext uri="{FF2B5EF4-FFF2-40B4-BE49-F238E27FC236}">
                <a16:creationId xmlns:a16="http://schemas.microsoft.com/office/drawing/2014/main" id="{2DEEE86C-EA1F-4E3C-5C4B-8FA15D8D9365}"/>
              </a:ext>
            </a:extLst>
          </p:cNvPr>
          <p:cNvSpPr/>
          <p:nvPr/>
        </p:nvSpPr>
        <p:spPr>
          <a:xfrm>
            <a:off x="690914" y="2274133"/>
            <a:ext cx="7599039" cy="3366947"/>
          </a:xfrm>
          <a:prstGeom prst="rect">
            <a:avLst/>
          </a:prstGeom>
        </p:spPr>
        <p:txBody>
          <a:bodyPr wrap="square">
            <a:spAutoFit/>
          </a:bodyPr>
          <a:lstStyle/>
          <a:p>
            <a:pPr>
              <a:lnSpc>
                <a:spcPct val="150000"/>
              </a:lnSpc>
            </a:pPr>
            <a:r>
              <a:rPr lang="zh-CN" altLang="en-US" dirty="0"/>
              <a:t>　言为士则、行为世范的道德情操。习近平总书记指出：“老师对学生的影响，离不开老师的学识和能力，更离不开老师为人处世、于国于民、于公于私所持的价值观。”培养社会主义建设者和接班人，要求教师成为以德立身、以德立学、以德施教的楷模。广大教师要坚持不懈陶冶言为士则、行为世范的道德情操，不断提高自身道德修养，以身作则、率先垂范，用自身行为影响和带动学生。要积极培育和践行社会主义核心价值观，用自己的学识、阅历、经验点燃学生对真善美的向往，引导学生健康成长，培养堪当民族复兴大任的时代新人。</a:t>
            </a:r>
            <a:endParaRPr lang="zh-CN" altLang="en-US" dirty="0">
              <a:cs typeface="+mn-ea"/>
              <a:sym typeface="+mn-lt"/>
            </a:endParaRPr>
          </a:p>
        </p:txBody>
      </p:sp>
      <p:sp>
        <p:nvSpPr>
          <p:cNvPr id="41" name="2">
            <a:extLst>
              <a:ext uri="{FF2B5EF4-FFF2-40B4-BE49-F238E27FC236}">
                <a16:creationId xmlns:a16="http://schemas.microsoft.com/office/drawing/2014/main" id="{DD2E00C1-A98E-C957-5D85-31B255AD7A9B}"/>
              </a:ext>
            </a:extLst>
          </p:cNvPr>
          <p:cNvSpPr txBox="1"/>
          <p:nvPr/>
        </p:nvSpPr>
        <p:spPr>
          <a:xfrm>
            <a:off x="4642400" y="1166882"/>
            <a:ext cx="2967477" cy="905889"/>
          </a:xfrm>
          <a:prstGeom prst="rect">
            <a:avLst/>
          </a:prstGeom>
          <a:noFill/>
        </p:spPr>
        <p:txBody>
          <a:bodyPr wrap="square" rtlCol="0">
            <a:spAutoFit/>
          </a:bodyPr>
          <a:lstStyle/>
          <a:p>
            <a:pPr algn="ctr">
              <a:lnSpc>
                <a:spcPct val="150000"/>
              </a:lnSpc>
            </a:pPr>
            <a:r>
              <a:rPr lang="zh-CN" altLang="en-US" sz="4000" b="1" dirty="0">
                <a:solidFill>
                  <a:srgbClr val="FF0000"/>
                </a:solidFill>
                <a:cs typeface="+mn-ea"/>
                <a:sym typeface="+mn-lt"/>
              </a:rPr>
              <a:t>道德情操</a:t>
            </a:r>
          </a:p>
        </p:txBody>
      </p:sp>
      <p:pic>
        <p:nvPicPr>
          <p:cNvPr id="2" name="5">
            <a:extLst>
              <a:ext uri="{FF2B5EF4-FFF2-40B4-BE49-F238E27FC236}">
                <a16:creationId xmlns:a16="http://schemas.microsoft.com/office/drawing/2014/main" id="{191C6EAF-0096-32EA-163D-95D89DE21D8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778553" y="1887587"/>
            <a:ext cx="4080209" cy="3224116"/>
          </a:xfrm>
          <a:prstGeom prst="rect">
            <a:avLst/>
          </a:prstGeom>
        </p:spPr>
      </p:pic>
    </p:spTree>
    <p:extLst>
      <p:ext uri="{BB962C8B-B14F-4D97-AF65-F5344CB8AC3E}">
        <p14:creationId xmlns:p14="http://schemas.microsoft.com/office/powerpoint/2010/main" val="1481095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5" name="3"/>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教育家精神的核心内涵</a:t>
            </a:r>
          </a:p>
        </p:txBody>
      </p:sp>
      <p:grpSp>
        <p:nvGrpSpPr>
          <p:cNvPr id="27" name="5">
            <a:extLst>
              <a:ext uri="{FF2B5EF4-FFF2-40B4-BE49-F238E27FC236}">
                <a16:creationId xmlns:a16="http://schemas.microsoft.com/office/drawing/2014/main" id="{C6A1ABCB-AA09-348E-E3CE-A3AF859F3124}"/>
              </a:ext>
            </a:extLst>
          </p:cNvPr>
          <p:cNvGrpSpPr/>
          <p:nvPr/>
        </p:nvGrpSpPr>
        <p:grpSpPr>
          <a:xfrm>
            <a:off x="4581914" y="544199"/>
            <a:ext cx="1494326" cy="485723"/>
            <a:chOff x="5178058" y="4075982"/>
            <a:chExt cx="1864381" cy="606007"/>
          </a:xfrm>
          <a:solidFill>
            <a:schemeClr val="bg1"/>
          </a:solidFill>
        </p:grpSpPr>
        <p:sp>
          <p:nvSpPr>
            <p:cNvPr id="28" name="五角星 2">
              <a:extLst>
                <a:ext uri="{FF2B5EF4-FFF2-40B4-BE49-F238E27FC236}">
                  <a16:creationId xmlns:a16="http://schemas.microsoft.com/office/drawing/2014/main" id="{A2D0C0ED-8931-9A21-62A8-7AAD37F17337}"/>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五角星 17">
              <a:extLst>
                <a:ext uri="{FF2B5EF4-FFF2-40B4-BE49-F238E27FC236}">
                  <a16:creationId xmlns:a16="http://schemas.microsoft.com/office/drawing/2014/main" id="{FB66989D-BA71-1A39-EF05-5D27D529561C}"/>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五角星 18">
              <a:extLst>
                <a:ext uri="{FF2B5EF4-FFF2-40B4-BE49-F238E27FC236}">
                  <a16:creationId xmlns:a16="http://schemas.microsoft.com/office/drawing/2014/main" id="{77C1678A-C3D9-D707-1D02-C271B043F6E5}"/>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1">
            <a:extLst>
              <a:ext uri="{FF2B5EF4-FFF2-40B4-BE49-F238E27FC236}">
                <a16:creationId xmlns:a16="http://schemas.microsoft.com/office/drawing/2014/main" id="{2DEEE86C-EA1F-4E3C-5C4B-8FA15D8D9365}"/>
              </a:ext>
            </a:extLst>
          </p:cNvPr>
          <p:cNvSpPr/>
          <p:nvPr/>
        </p:nvSpPr>
        <p:spPr>
          <a:xfrm>
            <a:off x="690914" y="2274133"/>
            <a:ext cx="7599039" cy="3366947"/>
          </a:xfrm>
          <a:prstGeom prst="rect">
            <a:avLst/>
          </a:prstGeom>
        </p:spPr>
        <p:txBody>
          <a:bodyPr wrap="square">
            <a:spAutoFit/>
          </a:bodyPr>
          <a:lstStyle/>
          <a:p>
            <a:pPr>
              <a:lnSpc>
                <a:spcPct val="150000"/>
              </a:lnSpc>
            </a:pPr>
            <a:r>
              <a:rPr lang="zh-CN" altLang="en-US" dirty="0"/>
              <a:t>　启智润心、因材施教的育人智慧。习近平总书记指出：“培养社会主义建设者和接班人，是我们党的教育方针，是我国各级各类学校的共同使命。”培养德智体美劳全面发展的社会主义建设者和接班人，要求广大教师既要指导学生学习知识、启迪智慧，又要帮助学生塑造高尚灵魂和健全人格。同时，还要针对学生特点进行个性化指导、差异化评价、针对性施教。广大教师要不断提升启智润心、因材施教的育人智慧，于点滴处入心、于细微处育人，教育引导广大学生树立正确的世界观、人生观、价值观，努力让每个学生都成长为“最好的自己”。</a:t>
            </a:r>
            <a:endParaRPr lang="zh-CN" altLang="en-US" dirty="0">
              <a:cs typeface="+mn-ea"/>
              <a:sym typeface="+mn-lt"/>
            </a:endParaRPr>
          </a:p>
        </p:txBody>
      </p:sp>
      <p:sp>
        <p:nvSpPr>
          <p:cNvPr id="41" name="2">
            <a:extLst>
              <a:ext uri="{FF2B5EF4-FFF2-40B4-BE49-F238E27FC236}">
                <a16:creationId xmlns:a16="http://schemas.microsoft.com/office/drawing/2014/main" id="{DD2E00C1-A98E-C957-5D85-31B255AD7A9B}"/>
              </a:ext>
            </a:extLst>
          </p:cNvPr>
          <p:cNvSpPr txBox="1"/>
          <p:nvPr/>
        </p:nvSpPr>
        <p:spPr>
          <a:xfrm>
            <a:off x="4642400" y="1166882"/>
            <a:ext cx="2967477" cy="905889"/>
          </a:xfrm>
          <a:prstGeom prst="rect">
            <a:avLst/>
          </a:prstGeom>
          <a:noFill/>
        </p:spPr>
        <p:txBody>
          <a:bodyPr wrap="square" rtlCol="0">
            <a:spAutoFit/>
          </a:bodyPr>
          <a:lstStyle/>
          <a:p>
            <a:pPr algn="ctr">
              <a:lnSpc>
                <a:spcPct val="150000"/>
              </a:lnSpc>
            </a:pPr>
            <a:r>
              <a:rPr lang="zh-CN" altLang="en-US" sz="4000" b="1" dirty="0">
                <a:solidFill>
                  <a:srgbClr val="FF0000"/>
                </a:solidFill>
                <a:cs typeface="+mn-ea"/>
                <a:sym typeface="+mn-lt"/>
              </a:rPr>
              <a:t>育人智慧</a:t>
            </a:r>
          </a:p>
        </p:txBody>
      </p:sp>
      <p:pic>
        <p:nvPicPr>
          <p:cNvPr id="6" name="7" descr="卡通人物&#10;&#10;低可信度描述已自动生成">
            <a:extLst>
              <a:ext uri="{FF2B5EF4-FFF2-40B4-BE49-F238E27FC236}">
                <a16:creationId xmlns:a16="http://schemas.microsoft.com/office/drawing/2014/main" id="{E173C4B2-094A-71B8-D361-3DDD90ACC0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7478" y="1715666"/>
            <a:ext cx="4194522" cy="4194522"/>
          </a:xfrm>
          <a:prstGeom prst="rect">
            <a:avLst/>
          </a:prstGeom>
        </p:spPr>
      </p:pic>
    </p:spTree>
    <p:extLst>
      <p:ext uri="{BB962C8B-B14F-4D97-AF65-F5344CB8AC3E}">
        <p14:creationId xmlns:p14="http://schemas.microsoft.com/office/powerpoint/2010/main" val="2107999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p:cNvSpPr/>
          <p:nvPr/>
        </p:nvSpPr>
        <p:spPr>
          <a:xfrm>
            <a:off x="1086139" y="544199"/>
            <a:ext cx="5040000" cy="540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2"/>
          <p:cNvSpPr/>
          <p:nvPr>
            <p:custDataLst>
              <p:tags r:id="rId1"/>
            </p:custDataLst>
          </p:nvPr>
        </p:nvSpPr>
        <p:spPr>
          <a:xfrm>
            <a:off x="519974" y="544200"/>
            <a:ext cx="504453" cy="504453"/>
          </a:xfrm>
          <a:prstGeom prst="snip2Diag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5" name="3"/>
          <p:cNvSpPr/>
          <p:nvPr>
            <p:custDataLst>
              <p:tags r:id="rId2"/>
            </p:custDataLst>
          </p:nvPr>
        </p:nvSpPr>
        <p:spPr>
          <a:xfrm>
            <a:off x="1354985" y="611760"/>
            <a:ext cx="425484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400" b="1" dirty="0">
                <a:solidFill>
                  <a:schemeClr val="bg1"/>
                </a:solidFill>
                <a:cs typeface="+mn-ea"/>
                <a:sym typeface="+mn-lt"/>
              </a:rPr>
              <a:t>教育家精神的核心内涵</a:t>
            </a:r>
          </a:p>
        </p:txBody>
      </p:sp>
      <p:grpSp>
        <p:nvGrpSpPr>
          <p:cNvPr id="27" name="5">
            <a:extLst>
              <a:ext uri="{FF2B5EF4-FFF2-40B4-BE49-F238E27FC236}">
                <a16:creationId xmlns:a16="http://schemas.microsoft.com/office/drawing/2014/main" id="{C6A1ABCB-AA09-348E-E3CE-A3AF859F3124}"/>
              </a:ext>
            </a:extLst>
          </p:cNvPr>
          <p:cNvGrpSpPr/>
          <p:nvPr/>
        </p:nvGrpSpPr>
        <p:grpSpPr>
          <a:xfrm>
            <a:off x="4581914" y="544199"/>
            <a:ext cx="1494326" cy="485723"/>
            <a:chOff x="5178058" y="4075982"/>
            <a:chExt cx="1864381" cy="606007"/>
          </a:xfrm>
          <a:solidFill>
            <a:schemeClr val="bg1"/>
          </a:solidFill>
        </p:grpSpPr>
        <p:sp>
          <p:nvSpPr>
            <p:cNvPr id="28" name="五角星 2">
              <a:extLst>
                <a:ext uri="{FF2B5EF4-FFF2-40B4-BE49-F238E27FC236}">
                  <a16:creationId xmlns:a16="http://schemas.microsoft.com/office/drawing/2014/main" id="{A2D0C0ED-8931-9A21-62A8-7AAD37F17337}"/>
                </a:ext>
              </a:extLst>
            </p:cNvPr>
            <p:cNvSpPr/>
            <p:nvPr/>
          </p:nvSpPr>
          <p:spPr>
            <a:xfrm>
              <a:off x="5807245" y="4075982"/>
              <a:ext cx="606007" cy="60600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五角星 17">
              <a:extLst>
                <a:ext uri="{FF2B5EF4-FFF2-40B4-BE49-F238E27FC236}">
                  <a16:creationId xmlns:a16="http://schemas.microsoft.com/office/drawing/2014/main" id="{FB66989D-BA71-1A39-EF05-5D27D529561C}"/>
                </a:ext>
              </a:extLst>
            </p:cNvPr>
            <p:cNvSpPr/>
            <p:nvPr/>
          </p:nvSpPr>
          <p:spPr>
            <a:xfrm>
              <a:off x="5178058"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五角星 18">
              <a:extLst>
                <a:ext uri="{FF2B5EF4-FFF2-40B4-BE49-F238E27FC236}">
                  <a16:creationId xmlns:a16="http://schemas.microsoft.com/office/drawing/2014/main" id="{77C1678A-C3D9-D707-1D02-C271B043F6E5}"/>
                </a:ext>
              </a:extLst>
            </p:cNvPr>
            <p:cNvSpPr/>
            <p:nvPr/>
          </p:nvSpPr>
          <p:spPr>
            <a:xfrm>
              <a:off x="6587036" y="4151284"/>
              <a:ext cx="455403" cy="45540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1">
            <a:extLst>
              <a:ext uri="{FF2B5EF4-FFF2-40B4-BE49-F238E27FC236}">
                <a16:creationId xmlns:a16="http://schemas.microsoft.com/office/drawing/2014/main" id="{2DEEE86C-EA1F-4E3C-5C4B-8FA15D8D9365}"/>
              </a:ext>
            </a:extLst>
          </p:cNvPr>
          <p:cNvSpPr/>
          <p:nvPr/>
        </p:nvSpPr>
        <p:spPr>
          <a:xfrm>
            <a:off x="690914" y="2274133"/>
            <a:ext cx="7599039" cy="3366947"/>
          </a:xfrm>
          <a:prstGeom prst="rect">
            <a:avLst/>
          </a:prstGeom>
        </p:spPr>
        <p:txBody>
          <a:bodyPr wrap="square">
            <a:spAutoFit/>
          </a:bodyPr>
          <a:lstStyle/>
          <a:p>
            <a:pPr>
              <a:lnSpc>
                <a:spcPct val="150000"/>
              </a:lnSpc>
            </a:pPr>
            <a:r>
              <a:rPr lang="zh-CN" altLang="en-US" dirty="0"/>
              <a:t>    勤学笃行、求是创新的躬耕态度。“问渠那得清如许，为有源头活水来。”学生的知识储备，与教师的知识储备息息相关。当今世界，科技进步日新月异，互联网、云计算、大数据等现代信息技术深刻改变着人类的思维、生产、生活、学习方式，知识更新周期越来越短，学习需求越来越多样。与此同时，人民群众对满意教育的期盼也越来越高。这些都对教师能力素质提出了更高要求。广大教师要保持勤学笃行、求是创新的躬耕态度，牢记“学不可以已”的古训，勤于学习、笃行不怠，追求真理、勇于创新，持续加强知识储备，优化教育教学方法，提升教学质量。</a:t>
            </a:r>
            <a:endParaRPr lang="zh-CN" altLang="en-US" dirty="0">
              <a:cs typeface="+mn-ea"/>
              <a:sym typeface="+mn-lt"/>
            </a:endParaRPr>
          </a:p>
        </p:txBody>
      </p:sp>
      <p:sp>
        <p:nvSpPr>
          <p:cNvPr id="41" name="2">
            <a:extLst>
              <a:ext uri="{FF2B5EF4-FFF2-40B4-BE49-F238E27FC236}">
                <a16:creationId xmlns:a16="http://schemas.microsoft.com/office/drawing/2014/main" id="{DD2E00C1-A98E-C957-5D85-31B255AD7A9B}"/>
              </a:ext>
            </a:extLst>
          </p:cNvPr>
          <p:cNvSpPr txBox="1"/>
          <p:nvPr/>
        </p:nvSpPr>
        <p:spPr>
          <a:xfrm>
            <a:off x="4642400" y="1166882"/>
            <a:ext cx="2967477" cy="905889"/>
          </a:xfrm>
          <a:prstGeom prst="rect">
            <a:avLst/>
          </a:prstGeom>
          <a:noFill/>
        </p:spPr>
        <p:txBody>
          <a:bodyPr wrap="square" rtlCol="0">
            <a:spAutoFit/>
          </a:bodyPr>
          <a:lstStyle/>
          <a:p>
            <a:pPr algn="ctr">
              <a:lnSpc>
                <a:spcPct val="150000"/>
              </a:lnSpc>
            </a:pPr>
            <a:r>
              <a:rPr lang="zh-CN" altLang="en-US" sz="4000" b="1" dirty="0">
                <a:solidFill>
                  <a:srgbClr val="FF0000"/>
                </a:solidFill>
                <a:cs typeface="+mn-ea"/>
                <a:sym typeface="+mn-lt"/>
              </a:rPr>
              <a:t>躬耕态度</a:t>
            </a:r>
          </a:p>
        </p:txBody>
      </p:sp>
      <p:pic>
        <p:nvPicPr>
          <p:cNvPr id="7" name="7">
            <a:extLst>
              <a:ext uri="{FF2B5EF4-FFF2-40B4-BE49-F238E27FC236}">
                <a16:creationId xmlns:a16="http://schemas.microsoft.com/office/drawing/2014/main" id="{A39ABC15-F552-7DDC-B873-42D51ED6E1F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8289953" y="2137173"/>
            <a:ext cx="3326407" cy="3326407"/>
          </a:xfrm>
          <a:prstGeom prst="rect">
            <a:avLst/>
          </a:prstGeom>
        </p:spPr>
      </p:pic>
    </p:spTree>
    <p:extLst>
      <p:ext uri="{BB962C8B-B14F-4D97-AF65-F5344CB8AC3E}">
        <p14:creationId xmlns:p14="http://schemas.microsoft.com/office/powerpoint/2010/main" val="3878511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4c14cffb-914a-4255-9d05-70dc2f045a39"/>
  <p:tag name="COMMONDATA" val="eyJoZGlkIjoiNTE5ZmNiMmMwMmFkM2RkYTdmOGFhOTIyYTI4ZmFjYjMifQ=="/>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6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8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8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heme/theme1.xml><?xml version="1.0" encoding="utf-8"?>
<a:theme xmlns:a="http://schemas.openxmlformats.org/drawingml/2006/main" name="Office 主题​​">
  <a:themeElements>
    <a:clrScheme name="自定义 1350">
      <a:dk1>
        <a:sysClr val="windowText" lastClr="000000"/>
      </a:dk1>
      <a:lt1>
        <a:sysClr val="window" lastClr="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fajg1zs">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4929</Words>
  <Application>Microsoft Office PowerPoint</Application>
  <PresentationFormat>宽屏</PresentationFormat>
  <Paragraphs>203</Paragraphs>
  <Slides>38</Slides>
  <Notes>0</Notes>
  <HiddenSlides>0</HiddenSlides>
  <MMClips>3</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38</vt:i4>
      </vt:variant>
    </vt:vector>
  </HeadingPairs>
  <TitlesOfParts>
    <vt:vector size="42" baseType="lpstr">
      <vt:lpstr>PingFang SC</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www.LFPPT.com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www.LFPPT.com</dc:title>
  <dc:creator>www.LFPPT.com</dc:creator>
  <cp:lastModifiedBy>雨 陈</cp:lastModifiedBy>
  <cp:revision>84</cp:revision>
  <dcterms:created xsi:type="dcterms:W3CDTF">2021-03-10T11:26:00Z</dcterms:created>
  <dcterms:modified xsi:type="dcterms:W3CDTF">2024-10-08T10:01:15Z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D6AD1AF4D5F84978BE8739EEEBC4E56C</vt:lpwstr>
  </property>
  <property fmtid="{D5CDD505-2E9C-101B-9397-08002B2CF9AE}" pid="3" name="KSOProductBuildVer">
    <vt:lpwstr>2052-11.1.0.12598</vt:lpwstr>
  </property>
</Properties>
</file>